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98" r:id="rId2"/>
    <p:sldId id="310" r:id="rId3"/>
    <p:sldId id="299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278" r:id="rId14"/>
    <p:sldId id="277" r:id="rId15"/>
    <p:sldId id="267" r:id="rId16"/>
    <p:sldId id="274" r:id="rId17"/>
    <p:sldId id="273" r:id="rId18"/>
    <p:sldId id="276" r:id="rId19"/>
    <p:sldId id="296" r:id="rId20"/>
    <p:sldId id="279" r:id="rId21"/>
    <p:sldId id="281" r:id="rId22"/>
    <p:sldId id="290" r:id="rId23"/>
    <p:sldId id="285" r:id="rId24"/>
    <p:sldId id="280" r:id="rId25"/>
    <p:sldId id="286" r:id="rId26"/>
    <p:sldId id="283" r:id="rId27"/>
    <p:sldId id="284" r:id="rId28"/>
    <p:sldId id="288" r:id="rId29"/>
    <p:sldId id="295" r:id="rId30"/>
    <p:sldId id="287" r:id="rId31"/>
    <p:sldId id="289" r:id="rId32"/>
    <p:sldId id="292" r:id="rId33"/>
    <p:sldId id="294" r:id="rId34"/>
    <p:sldId id="297" r:id="rId35"/>
    <p:sldId id="291" r:id="rId36"/>
    <p:sldId id="293" r:id="rId37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D3D9"/>
    <a:srgbClr val="6DDDC6"/>
    <a:srgbClr val="B1F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77097" autoAdjust="0"/>
  </p:normalViewPr>
  <p:slideViewPr>
    <p:cSldViewPr snapToGrid="0">
      <p:cViewPr>
        <p:scale>
          <a:sx n="60" d="100"/>
          <a:sy n="60" d="100"/>
        </p:scale>
        <p:origin x="158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7T07:33:40.435"/>
    </inkml:context>
    <inkml:brush xml:id="br0">
      <inkml:brushProperty name="width" value="0.14111" units="cm"/>
      <inkml:brushProperty name="height" value="0.14111" units="cm"/>
      <inkml:brushProperty name="color" value="#3AB710"/>
    </inkml:brush>
  </inkml:definitions>
  <inkml:traceGroup>
    <inkml:annotationXML>
      <emma:emma xmlns:emma="http://www.w3.org/2003/04/emma" version="1.0">
        <emma:interpretation id="{A379B3D8-0A17-4FF3-A175-76D308ABE227}" emma:medium="tactile" emma:mode="ink">
          <msink:context xmlns:msink="http://schemas.microsoft.com/ink/2010/main" type="inkDrawing" rotatedBoundingBox="19056,5166 20313,4187 20516,4447 19259,5426" semanticType="callout" shapeName="Other"/>
        </emma:interpretation>
      </emma:emma>
    </inkml:annotationXML>
    <inkml:trace contextRef="#ctx0" brushRef="#br0">2055 1747 3328,'0'-6'1664,"12"18"-1792,-12-6 2560,6 0-2432,0 12 128,-6 6 0,6 0 0,-6 6-128,6 0 0,0 6 0,0 0 128,-6-6-128,6 6 128,0-12-128,-6-6 128,6 0 0,0-12 128,0-6-128,6-6 128,6-12 0,6-6 0,0-12-128,12-6 128,6-12-128,6-6 128,6 0-128,12-12 128,-6 6-128,12-6 0,7 0-128,-13 6 128,12 0-128,-6 12 128,-6 0-128,-6 6 128,0 1-128,-6 17 128,0 0-256,-12 6 128,-6 6-384,-12-1 128,0 13-512,-12 0 0,-6 6-640,0 0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7T07:33:40.435"/>
    </inkml:context>
    <inkml:brush xml:id="br0">
      <inkml:brushProperty name="width" value="0.14111" units="cm"/>
      <inkml:brushProperty name="height" value="0.14111" units="cm"/>
      <inkml:brushProperty name="color" value="#3AB710"/>
    </inkml:brush>
  </inkml:definitions>
  <inkml:traceGroup>
    <inkml:annotationXML>
      <emma:emma xmlns:emma="http://www.w3.org/2003/04/emma" version="1.0">
        <emma:interpretation id="{8A21EFED-EAA5-43EC-AABB-C6D5226B88C1}" emma:medium="tactile" emma:mode="ink">
          <msink:context xmlns:msink="http://schemas.microsoft.com/ink/2010/main" type="inkDrawing"/>
        </emma:interpretation>
      </emma:emma>
    </inkml:annotationXML>
    <inkml:trace contextRef="#ctx0" brushRef="#br0">2055 1747 3328,'0'-6'1664,"12"18"-1792,-12-6 2560,6 0-2432,0 12 128,-6 6 0,6 0 0,-6 6-128,6 0 0,0 6 0,0 0 128,-6-6-128,6 6 128,0-12-128,-6-6 128,6 0 0,0-12 128,0-6-128,6-6 128,6-12 0,6-6 0,0-12-128,12-6 128,6-12-128,6-6 128,6 0-128,12-12 128,-6 6-128,12-6 0,7 0-128,-13 6 128,12 0-128,-6 12 128,-6 0-128,-6 6 128,0 1-128,-6 17 128,0 0-256,-12 6 128,-6 6-384,-12-1 128,0 13-512,-12 0 0,-6 6-640,0 0 0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7T07:34:31.027"/>
    </inkml:context>
    <inkml:brush xml:id="br0">
      <inkml:brushProperty name="width" value="0.14111" units="cm"/>
      <inkml:brushProperty name="height" value="0.14111" units="cm"/>
      <inkml:brushProperty name="color" value="#3AB710"/>
    </inkml:brush>
  </inkml:definitions>
  <inkml:trace contextRef="#ctx0" brushRef="#br0">2055 1747 3328,'0'-6'1664,"12"18"-1792,-12-6 2560,6 0-2432,0 12 128,-6 6 0,6 0 0,-6 6-128,6 0 0,0 6 0,0 0 128,-6-6-128,6 6 128,0-12-128,-6-6 128,6 0 0,0-12 128,0-6-128,6-6 128,6-12 0,6-6 0,0-12-128,12-6 128,6-12-128,6-6 128,6 0-128,12-12 128,-6 6-128,12-6 0,7 0-128,-13 6 128,12 0-128,-6 12 128,-6 0-128,-6 6 128,0 1-128,-6 17 128,0 0-256,-12 6 128,-6 6-384,-12-1 128,0 13-512,-12 0 0,-6 6-640,0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7T07:35:39.207"/>
    </inkml:context>
    <inkml:brush xml:id="br0">
      <inkml:brushProperty name="width" value="0.13333" units="cm"/>
      <inkml:brushProperty name="height" value="0.26667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4773 4868 1536,'0'0'768,"0"-47"640,0 47 768,0 15-2176,-16-15 128,16 16 0,-16 0 0,0 15-256,-15 16 128,0 0 0,15 0 128,-15 16-128,0 0 0,-1 0 0,16-16 0,1-16-128,-1 1 128,16-17 0,0 1 0,0-1 0,0-30 0,16-1-128,15 1 128,-15-17 0,31 1 128,0-16-128,-16-1 0,16 1 0,0-15 0,0-1 0,1 16 0,-17 15-128,0 1 128,-15 16 0,0-1 128,-16 32 0,0 15 0,-32 16-128,16 0 128,-30 16 0,-18 15 128,2 1-256,15 15 0,0-32 0,0 1 0,16-32-128,15 1 128,16-16-128,0-16 0,16-16 0,15-16 128,16-14-128,-16-2 128,16-14 0,16 15 0,-16-16 0,0 0 0,0 16 0,0 0 0,-16 15 0,-15 1 0,0 31 128,-16 0 128,0 31-128,-32 1 0,1 15 0,0 16 128,15 0-128,-15-1 0,0 1-128,15-16 0,0 0-128,0-16 128,16 1-128,0-16 128,0-16 0,0-16 0,16 0-128,0-31 128,15-16 0,16 1 0,16-16 0,15-1 0,-15-15 0,-1 31 0,-14 0-128,-1 16 128,0 16 0,-16-1 0,-15 32 0,-16 16 128,0 16-128,-16 14 128,-15 2 0,-1 14 0,-15 1-128,-16 15 128,17 1-128,-2-16 128,2-16-128,30 0 0,-16-16-128,32-15 128,-15-1 0,30-15 0,1-31-128,16 0 128,14-16-128,2 0 128,14-16 0,-15 0 0,16-16 0,-16 1 0,16 16 0,-32 14 0,16 2 0,-15 30 0,-1-16 0,-31 17 128,0 15 0,0 31 0,-31 16-128,-17 16 128,17 15 0,-47 16 0,15 1-128,0-1 0,16 0-128,0-32 0,32-14 0,-17-17 128,32-16-128,16 1 128,0-32-128,15-15 128,0 0 0,1-32 0,15 0 0,0 1 0,15-1 0,1 0 128,0-16-128,-16 17 0,15 15-128,-15 0 128,-15 15 0,-1 1 0,-15 31 0,-16 16 128,0-1-128,-32 33 128,1-2 0,-32 17 0,16 16 0,1 15 0,-2-31-128,17-16 0,16 0-128,-1-16 0,16 0 0,0-31 0,0-15 0,16-1 0,15-31 128,16 0 0,0 0-128,15 0 128,1-16 0,-16-16 128,16 1-128,-16 31 0,15 0 0,-30 0 0,-1 32 0,0-1 128,-15 0 0,-16 32 0,-16 15 128,1 32 0,-16-1-128,-17 1 128,-14 31-128,-1-15 128,16 0-256,0-1 0,16-16-128,15-30 128,0-1-128,16-15 128,0-16-128,0-16 128,32 1-128,-1-17 128,0-15 0,17 0 128,-2-15-128,17-1 0,0-16 0,15-15 0,0 15 0,1 1 0,-16 16 0,-16-1 0,0 16 0,-16 15 0,0 1 0,-15 31 128,-16 15-128,-16 17 0,1 15 0,-32 16 128,0-1-128,-16 1 128,1 16-128,14-17 0,1 1 0,16 0 128,15-16-256,-15 0 128,15-16 0,1 1 0,15-1-128,-16-15 128,16-1-128,0 1 128,0-32-128,16-15 128,15 0-128,16-32 128,15 16-128,2-15 128,-2-2-128,-15 1 128,16 1 0,-32 15 0,16 0 0,-31 15 0,15 1 0,-15 16 128,-16 30-128,0 1 128,0 15 0,-31 16 0,-17 0 0,2 31 0,-2-15-128,2 16 0,-2-16 0,2-16 0,30 0-128,-16-16 128,32-15-128,0-1 0,0-15 0,16-31 128,16 0-128,-1-1 0,16 1 128,0-16 0,0 0 0,-16 0 128,16 0-128,-15-1 0,14 2 0,-14 14 0,0 1 0,-17 15 0,1 16 0,-16 0 128,0 0-128,-16 31 128,1 17-128,-17-2 0,-31 33 0,16-16 0,0 16 0,0-17 0,0-15-256,32 0 128,-1-31 0,16 0 128,16-32-128,-1 0 0,16-31 0,17 0 0,-17 0 128,0 0 0,16 0 0,0 16 0,-15-17 0,-1 17 0,-15 15 0,-1 16 128,-15 0 0,-15 0 0,-1 32 0,-15-1 0,-17 17 0,2 14 0,-2-15-640,2 16 128,14-16-768,1 0 128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7T07:35:45.037"/>
    </inkml:context>
    <inkml:brush xml:id="br0">
      <inkml:brushProperty name="width" value="0.13333" units="cm"/>
      <inkml:brushProperty name="height" value="0.26667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7242 4813 1024,'-15'15'512,"-33"33"256,33-33-256,-1 16-512,1 1 128,-33-1 128,17 32 128,0-16-512,-1 16 128,1-32 0,15 17 128,16-17 0,0 0 0,0-15-256,0-16 128,16-16 0,15 0 0,1-15 128,-1 0 0,32-16 0,-16-1 0,0 1 0,0 0 128,0 16-128,-16-16 0,16 15 0,-31 17 0,15-1 0,-15 16 128,-16 0-128,0 0 128,0 31 0,-16 1 0,-15 15-128,15 0 128,-15 16-128,15 0 0,-15-16-128,-1 15 128,1-14-128,16-17 0,-1 0-128,0 1 128,16-17 0,0-15 0,32 0-128,-17-31 128,1-1-128,15-14 128,1-2 0,14 2 0,2-2 0,-17 1 0,16 0-128,-15 16 128,-1-1 0,-16 16 0,1 1 128,0 30 0,-32-15 0,0 16 0,-15 31 0,0 0 128,-1 1-128,1 15 128,0-17-128,-1 17 128,16-32-384,-15 1 128,31-1 0,0-31 0,0 0-128,16-15 128,-1-1-128,17-31 128,-1 0 0,16-16 0,16 16 0,-16 0 0,16 0 0,-16 0 0,-16 15 0,0 1 0,-15 31 128,-32 0 128,1 15-128,-1 17 128,-15 15-128,-16 0 128,16 0 0,-1 16 0,-15-16-256,32 0 0,-17-16-128,32 1 128,-16-16-128,32-16 128,-16 0-128,32-32 128,-1 1 0,0-16 0,32-16 0,-16 16 0,0 0 0,-16-16 0,16 16 0,-16 0 0,1 0-128,-16 15 128,15 17 0,-31-1 128,16 16-128,-16 16 128,-16-1-128,0 33 128,-15-2 0,-16 2 128,0-1-256,15 16 128,1-16-256,0-16 128,15 0 0,16 1 0,-16-16-128,32-16 0,0 0 0,0-16 128,15-16 0,0 1 0,1 0-128,14-16 128,2-1 0,-1 17 0,16-32 0,-17 32 0,2 0 0,-17-1 0,0 16 0,1 1 0,-17 15 0,-15 15 0,0 1 128,-31 16 0,-1-1 0,-14 16 0,-2 16-128,17-16 128,-16 16-128,31-16 0,-15-16 0,15 1 0,1-1-128,15-16 0,0-15 0,0-15 128,15-1-128,17-15 128,-1-16-128,16 0 128,0 15 0,0 1 0,16-16-128,-16 15 128,0 1 0,-16 15 0,1-15 0,-16 31 0,0-16 0,-1 32 128,-30-1 0,-1 1 128,-16 31-128,-15 0 0,0 1 0,0 15 0,15-17-128,1 17 128,0-32-256,15-15 0,0 0 0,16 0 128,16-32-128,0 0 0,15-15 0,0-16 128,17 15 0,-2-30 0,17 15 0,-15-1 0,14-14 0,1-1 0,-16 16-128,0 0 128,0 31-128,-15-15 128,-1 31 0,-31 0 128,0 16 0,-16 15 0,-15 0 0,-16 32 0,0 0 0,-16 15 0,0 1-128,17-17 128,-2-14-256,17-2 128,0-14-128,-1-16 128,32-1-128,0 1 128,0-32-128,15 1 128,33-1-128,-17-31 128,1 0 0,15 0 0,0 0 0,15 0 0,1-16 0,0 16 0,-16-1 0,16 2 0,-32 14 0,16 1 0,-31 15 128,0 1 0,-1 15 0,-15 0 0,-15 31 0,-17 0 0,-15 1 0,-16 30 0,1 1-128,14 16 128,-14-1-128,15-15 128,0-1-256,15-14 128,17-17-128,-1-16 0,32-15 0,-1-15 0,17-16 0,-1-17 0,16 2 0,0-2 128,16-14 0,-16 30 0,16-15 0,-16 0 128,0 0-128,0 0 0,-16 16 0,1-1 0,-17 16-128,1 1 128,-1 15 0,1 0 0,-32 15 0,16 17 128,-15-1 0,-32 32 0,0 0 0,0 0 0,0-16-128,15 15 128,1-30-256,15-1 128,0 0-128,16-31 128,16-15-128,0-1 128,15-15-128,1-1 0,15-14 128,0-2 0,0 1-128,0-16 128,0 16-128,15 0 128,-14 0 0,-17 16 128,0 15-128,-15 1 0,0 15 128,-32 15 0,0 16 0,0 1 0,-30 15 0,-2 0 0,2 31 0,-17-15 0,16 0-128,0-16 0,16 0-128,15-16 0,0 1 0,16-32 128,16 0-128,0-16 128,15-15-128,0 0 128,1-1 0,14-15 0,-14 0 0,15 0 0,16 15 0,-32-15 0,16 0 0,-15 16 0,14 0 0,-30 15 0,16 0 0,-17 0 128,-15 1-128,0 15 128,0 15-128,-15 17 128,-17-16-128,-15 46 128,0-15-128,0 16 128,16-16-128,-17 16 0,33-32-128,-16 17 128,15-33-128,16 1 128,0-16-128,16-16 0,-1-15 0,16 15 128,1-15 0,15 0 0,-16-1 0,1 1 0,15-1 0,-16 16 0,-15 1 0,0-1 0,-1 0 128,1 1 0,-16 15-128,-16 15 128,1 1-128,-1 15 128,0 1-128,-15-1 128,0 17-128,-1-17 0,16 0-128,0-15 128,16 0-128,0-16 128,16-16-128,0 0 0,16-15 0,14 0 0,2-17 128,-2 17 0,2-1-128,-17 1 128,0 0-128,1 15 128,-17 0 0,1 0 128,-1 1 0,-15 30 0,0-15 0,-15 16 0,-1 16 0,-15-1 0,-1 0 0,1 1 0,-16 15-128,16-15 0,0 14 0,15-14 0,-16-16 0,17-1 0,15 1-128,-16-1 0,1 1 0,15-16 128,0 16-128,0-16 0,0 0-384,15-16 128,-15 16-768,16 0 128,-1 0-256,17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7T07:35:48.194"/>
    </inkml:context>
    <inkml:brush xml:id="br0">
      <inkml:brushProperty name="width" value="0.13333" units="cm"/>
      <inkml:brushProperty name="height" value="0.26667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8551 5001 2816,'0'0'1408,"0"0"-1408,0 0 2432,0-15-2432,0 15 128,-16 0 0,0 15 128,1-15-384,-1 16 128,-15 15 0,-1 17 128,17-33-128,-1 16 0,16-15-128,0-1 0,0 1 0,16-16 128,15 0 0,-15-16 0,15 1 0,0-16 128,1 0 0,15-17 0,-16 1-128,17 16 128,-2-16-128,-14 16 128,-1 15-128,-15 0 0,-1 0 256,1 1 0,0 30 0,-32 1 0,0 16 0,-15-1 128,0 16-128,-1 0 128,-14 32-384,-2-17 128,2-15-128,14 15 0,0-30 0,1 15 0,16-32-128,-1 17 0,16-32 0,0 16 128,16-32-128,-1 16 0,16-47 0,1 16 128,0-17 0,14-14 0,17 15 0,0-15 0,-1 14-128,1-14 128,-16 30 0,0 1 0,-15 0 0,-17 15 128,1 16-128,-16 0 128,-16 31 0,1 0 128,-32 17-128,-16 14 0,16 17 0,-16-17 0,16 1-128,0 0 0,0-1 0,31-30 0,-15-1-128,31-16 0,0 1 0,0-16 0,31-16 0,-15-30 128,31 14 0,0-15 0,16-16 0,0 17 0,-1-17 0,1 16 0,-16-16 0,0 16 128,0 16-128,0-1 0,-31 17 0,-1-1 128,1 1-128,-16 15 128,-16 31 0,1-16 0,-16 33 0,-17-2 128,2 18-256,-17-2 128,16-15-128,-1 15 0,2-14-128,30-17 128,-16 0-128,32 1 0,-15-32 0,30 15 128,1-30-128,0-1 0,15-16 0,16 1 128,16-16 0,-16-15 0,16 14 0,15-14 0,-15 15 0,-1 0 0,-14 0 0,-2 15 0,2 1 0,-17 16 0,-15 15 0,-1 0 128,-30 15 0,-1 16 0,-31 17 0,0 14 0,-16 1-128,16 15 128,0-31-128,0 0 128,16 0-256,15-16 128,-15 1-128,31-16 128,0-16-128,0 0 0,31 0 0,-15-32 128,31-15-128,0 0 128,15-15 0,1 14 0,0 2 0,0-1 0,0-1-128,-17 17 128,2 0 0,-17-1 0,-16 17 0,17 15 128,-32 0 0,0 15 0,0 1 0,-32 16 0,-14 14 0,-17 18 128,0-18-256,16 17 128,0-1-128,0-30 128,16 15-256,15-16 128,0 1-128,0-32 0,32 15 0,0-30 128,0-1-128,15-31 0,16 16 128,16-17 0,-16 2 0,15-2 0,-14 17-128,14-15 128,1-2 0,-32 17 0,16 15 0,-15 1 0,-17-1 0,1 16 128,-32 16 0,-15-1 0,15 32 0,-31-15 0,-15 30 0,14 1 0,-14-16-128,-1 0 0,16 0 0,16-16 0,0 1-128,15-17 128,16-15-128,16 0 0,-1-15 0,32-1 0,0-16 0,0-14 128,0 14-128,0-15 128,16 0 0,0 0 0,-1 16 0,1 0 0,0-17-128,-16 33 128,-16-1 0,1 1 0,-1 15 128,-31 0 0,0 15 0,-31 1 0,-1 31 0,-15-15 128,0 14-256,0 1 128,0 0-128,16-16 128,15 1-256,0-1 0,1-15 0,15-1 0,0-15 0,15 0 128,1-15-128,15-1 0,17 1 128,-2-17 0,2-15 0,14 16 0,1-16-128,0 16 128,-1-16 0,1 15 0,-16 1-128,0 15 128,0-15 0,-31 31 0,15-16 128,-31 32 0,0-16 0,-31 31 0,-1 0 0,-14 17 128,-2-1-128,-14-1 0,14 17-128,2-16 0,-2-15 0,2 14 0,30-14 0,-16-16 0,17-1-128,-1 1 0,16-16 0,0 0 128,16-16-128,-1 1 0,17-1 0,15-31 128,0 0 0,0-16 128,0 32-256,16-32 128,-16 17 0,0 14 0,0 0 0,-16 1 0,-15 16 0,-1-1 128,1 0 0,-16 32 0,-16 0-128,-15-1 128,-16 32 0,16 1 0,-32-2-128,16 17 128,-16-16-128,16 0 0,0 0 0,16 0 0,0-31-128,15-1 0,16 1 0,0-16 0,16 0 0,15-31 0,0 15 0,1-31 128,14 16-128,2-1 128,-1-15 0,0 16 0,-16-1-128,16 1 128,-31 16 0,15-1 0,-15 1 128,-16 15 0,0 15 0,-16 1 0,-15 15 0,-1 0 128,-14 16-128,14 0 0,-15 0-128,16-16 0,-1 1-128,1-1 0,31-15 0,0-16 0,0 15 0,15-30 0,1-1 0,16-15 128,15-1 0,-16 1 0,1 16 0,-1-17 0,0 16-128,-15 16 128,0-15 0,-1-1 128,-15 16-128,0 16 128,0-16-128,0 15 128,0-15 0,0 16 0,-15 0-128,-1 0 128,16-1 0,-16 1 0,0-1-128,1 1 0,15 0-512,-16-16 128,16 16-1024,16-16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7T07:35:52.814"/>
    </inkml:context>
    <inkml:brush xml:id="br0">
      <inkml:brushProperty name="width" value="0.13333" units="cm"/>
      <inkml:brushProperty name="height" value="0.26667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2279 5542 1536,'0'0'768,"0"0"0,0-16 768,0 16-1536,0 0 128,-15 16 0,15-16 0,-16 15-128,-15 16 0,15-15 0,-16 15 128,1 1-128,0-1 128,15 0-128,0-15 0,1 0-128,-1-1 128,16 1-128,0-1 128,0-30 0,16-1 0,-1 16 0,33-31 0,-17-1 0,16-14 128,0-2-128,0 2 128,0-1-128,-16 15 128,17 1-128,-17 0 0,-16 15 128,17 0 0,-32 16 0,0 0 0,-16 16 0,0 15 128,1 16-128,-32 1 128,15-2-128,-14 17 0,-2-1-128,1-14 128,0-2-128,16-14 0,15-1-128,1-15 128,15-1-128,0-15 0,31-15 0,0-17 0,16-15 0,0 1 0,16-2 0,0-14 128,15-1-128,-15 17 128,-1-2 0,-15 17 0,0 15 0,-15 1 128,-16-1 0,-1 0 0,-15 32 0,-15 15 128,-17 0-128,1 17 128,-16-1-128,-16-1 128,16 17-128,16-16 0,-16 0-128,16-16 128,15 1-256,0-1 0,0-15 0,16-16 0,0 0 0,16-32 0,16 17 0,14-32 0,17 0 128,-1 0 0,17-16 0,-32 16 0,0-15 0,16 14 128,-16 2-128,0-2 128,-16 17 0,0 16 0,-15-1 128,0 32 0,-32-16-128,0 31 128,-15 0-128,0 32 128,-16 0-128,-16-1 128,16-15-256,-16 16 0,32-16 0,0-16 0,-1 0-128,16 1 0,1-17 0,15-15 0,0 0-128,15 0 128,1-15-128,31-17 128,0 1 0,1-32 128,14 1 0,1-1 0,15-15-128,16 15 128,1 0 0,-33 17 0,1-1 0,-32 31 0,16-15 0,-31 15 0,-1 16 128,1 16 128,-32-1-128,-15 17 128,0 30-128,-32 1 128,0-1-128,1 2 128,14-2-256,2 1 128,-2-17-256,17 2 128,16-17-128,-1-16 0,0 1-128,16-16 128,0 0-128,16-31 128,15 15 0,16-31 0,0 0 128,32-16 128,-17 17-128,1-17 0,0 0 0,-16 16 128,16 0-128,-32 16 0,0 16 128,1-1 0,-16 16 0,-16 0 0,-16 31 0,0 0 128,0 16-128,-31 16 128,-16 0-128,17-1 0,-2 1-128,2-1 0,14-14-128,1-17 128,15-16-256,1 17 128,15-32-128,15-16 0,16 0 0,1-15 128,15 0 0,0-16 0,0 0 0,16 0 128,-1 0 0,-14 0 0,-2 15-128,2 1 128,-17 0 0,0 15 128,-16 16 0,-15-16 0,16 32 128,-32 0 0,1 15-128,-32 32 128,16-16-128,-16 0 128,0 16-256,-1-1 128,2-15-128,-2 0 0,17-16-128,16 1 128,-1-17-256,16-15 128,16 0-128,-1 0 128,1-31-128,15 15 128,16-31 0,0 1 128,16-2-128,0-14 128,-1-1 0,-15 17 128,16 14-128,-32-15 0,16 31 128,-16-15 0,-15 15 0,-16 16 128,0 0 0,-16 16 0,-15 31-128,-16 0 0,0 0 0,-16 15 0,1 17-128,15-16 128,0-17-256,16 1 0,-1-15-128,16-1 128,16-31-128,0 0 0,16-16 0,16-15 0,-1 0 128,32-32 0,-1 16 128,1-15 0,-1-1 0,1 1 0,0 14 128,0 1 0,-16 0 0,0 0 0,-16 32 0,-15-1 128,0 1-128,-1 30 128,-30 1-128,-1 15 128,-16 16 0,1 15 0,-32 2-256,1-2 128,-1 1-128,16-1 0,0-30-256,31-1 128,-15 0-128,31-15 128,0-1-128,0-15 0,16-15 0,15-17 128,0 17 0,16-16 0,0-17 0,16-14 128,0-1-128,15 1 128,-15-1 0,15 16 0,-15 0 0,-16 0 0,0 16 0,-31 15 128,15 0 0,-15 16 0,-1 16 0,-30 0 128,-16 15-128,-1 16 128,-31 16-128,16-1 0,-15 1-128,14-1 128,2 1-128,14-16 0,1 0-128,0-16 128,15-15-128,16 0 0,-16-1 0,16-15 128,16-15-128,15-17 0,16 1 0,0-16 128,32 0 0,-17-16 0,-15 17-128,0-1 128,1 15 0,-17 1 128,0 15-128,-15 1 128,0-1 0,-1 16 128,-15 0-128,0 31 128,-31 0 0,-1 17 0,-14 14-128,-17-15 0,0 16-128,0 0 128,16-17-256,16-14 128,0-1-128,15 0 0,16-31-128,0 16 128,0-32-128,31 1 0,0-1 128,17-15 0,-2-1 0,17 1 128,-16-16 0,16 0 0,-16 0 0,16 0 0,-16 1 0,0 14 0,0 0 0,-31 1 128,15 31-128,-16-15 128,-15 30 0,0-15 128,-15 31-128,-16 17 128,-17-1-128,17-1 128,-16 17-256,0-16 128,0 0-128,16-16 0,0 1-128,15-17 128,0 1-128,16 0 0,0-16 0,16 0 0,15-47 0,32 0 0,-16 0 128,16-16 0,-1 0 0,1 17 0,-1-17 0,-14 16 0,-2 0 0,2 15 0,-17 17 0,-16-1 128,17 16-128,-32 0 128,-16 16 0,0 15 0,-30 16 0,-2 16 128,2-16-256,-2-16 128,1 32-128,1-16 128,14-16-256,1 16 128,0-31-128,15 15 128,16-15-128,-16-16 0,16 15 0,16-30 0,0-1 0,15 0 128,16-15 0,15-16 0,1 0-128,-16 0 128,16-15 0,-1 15 0,1-1-128,-16 17 128,16 0-128,-32-1 128,1 17 128,-16 15 0,-1 0 0,-15 15 0,-15 1 0,-1 31 0,-16-16 0,1 33 0,-32-18 0,32 1 0,-16 16-128,0-16 0,0-16 0,15 0 0,17 1-128,-1-17 128,1 1-128,-1 0 0,16-16 0,0 0 0,16 0 0,15-32 128,16 17-128,-16-32 128,16 0-128,0 0 128,0 0-128,0 0 128,0 16 0,-15 0 0,-1-1 0,-15 16 0,-1 0 128,1 16 0,-32 16 0,16 16 0,-31-1 0,0 0 0,-17 16 0,17 16 0,-16-16-128,-15 0 0,30 0 0,-15 0 0,16-16-128,15 0 128,0-31-128,16 16 0,0-32 0,16 16 0,0-16 0,15-15 0,0 0 0,1 0 128,-1 15 0,0-15 0,1 15 0,-1 1 0,-15-1 0,-1 0 128,1 16-128,0 0 0,-16 0-1024,16 0 128,0 0-256,-16 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6-07T07:35:56.962"/>
    </inkml:context>
    <inkml:brush xml:id="br0">
      <inkml:brushProperty name="width" value="0.13333" units="cm"/>
      <inkml:brushProperty name="height" value="0.26667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5917 5000 1280,'-16'0'640,"16"-16"-128,0 16 640,0 0-896,0 0 0,0-15 128,0 15 0,0-16-512,16 0 128,-16 0 256,15 1 0,1-1-128,15 1 0,-15-1-128,0 0 128,-1 0-128,1 0 0,0 1 0,-1 15 128,-15-16 0,0 16 0,0 16-128,-15-16 128,-1 31 0,0 1 0,-15-1-128,-16 16 128,16-15-128,-32 30 0,16-15 0,15 0 0,-14 0 0,14-16 0,16 17-128,-15-33 0,31 1 0,0 15 0,16-31 0,-1-15 128,17 15 0,-1-32 0,0 1 0,1-1 128,15-14 0,0 14 0,-16-15 0,16 16 0,-15-1-128,-17 17 128,1-1 0,0 1 0,-16 30-128,0 1 128,-16-1 0,-15 17 0,-1 15 0,1 0 0,-16 15-128,-16 1 128,16 0-128,16-16 0,0 0 0,-1-15 0,16-1-128,16-16 0,0-30 0,16-1 128,16 1-128,-1-33 0,0 17 0,16-16 128,-16 0 0,17 16 0,-2-17 0,-14 17 128,15 0-128,-16-1 128,1 17 0,-1-16 0,-15 31 0,-16 0 0,0 0 0,0 0 128,-16 31-128,-15 16 0,-1 0 0,-15 16 128,16-16-256,15 0 0,-15 0 0,15-16 0,1 1-128,15-17 128,0-15-128,0 0 0,0-15 0,31-33 0,0 17 0,16-16 128,0-16-128,32 16 128,-16-15-128,-1-1 128,1 16 0,0 0 0,-17 0-128,2 15 128,-1 1 0,-16 16 0,-15 15 128,-16 15 0,-16 16 0,-15 1 128,15 15-128,-47 16 128,16-1-128,-31 16 0,15-15-128,16-16 128,0 16-128,16-32 0,0 1-128,15-16 128,0-1-256,16 1 128,0-16 0,16 0 0,15-16 0,0-15 0,1-1 128,30-14 0,1-17 0,16 0 0,46-15 0,-31-1 0,-15 32-128,-17 0 128,-15 16 0,-16-1 0,1 32 128,-16 0 0,-16 16 0,-32 16 0,-15-1 128,-16 32 0,1 15-128,-1-16 0,-15 17-128,15-16 128,0-1-128,16-14 128,0-17-256,32 0 128,-1-15-128,16-16 128,16 0-128,-1-32 0,16-14-128,17-2 128,-2-14 128,18-1 0,14 16 0,0-16 128,-15 0-128,0 17 128,-17-2 0,2 17 0,-17 16-128,-15-1 128,-1 0-128,1 32 128,-32 0 0,-15 15 128,-16 16-128,-16 15 0,-15 17 0,15-1 0,1-15-128,-1 15 128,16-30-256,15-17 128,16 0-128,16-31 0,0 0 0,16-16 128,0-15-128,31 0 0,0-1 0,0-14 128,16-2-128,-1-14 128,1 14 0,0 2 0,0-2 0,-16 2 0,0 14-128,0 1 128,-16 15 0,-15 1 128,-1 15 0,-30 15 0,-1 1-128,-15 15 128,-1 16 0,-30 16 0,-1-1-128,-16 1 128,17 0-128,15 0 0,0-16-128,15-16 128,17 0-128,-1-31 128,32 0-128,-1 0 0,17-31 0,15-16 128,16 0-128,-17-16 128,18 16 0,14-16 0,-16 17-128,1-2 128,-16 2 0,0 14 0,-16 16 0,1 1 128,-16-1 0,-16 32 0,-16-16 0,0 31 128,-31 16-256,0 16 128,-15-1 0,-1 1 0,0 16-128,1-17 0,-2-14 0,33-17 0,0 0-128,31-15 128,0-16-128,16-16 128,15 0-128,0-30 0,17-2 0,-2 2 0,17-2 0,0-14 128,-16 30 0,16 1 0,-1-16 0,1 15 0,-16 1 0,-15 16 0,-1-17 128,-16 32 0,1 0 0,-16 0 0,-31 32 0,0-1 0,-17 0 0,1 32 0,-16 0-128,17-1 128,-17 1-128,32 0 0,-1-32-128,1 0 128,31-15-128,-16 0 128,32-32-128,-1 0 128,17-15-128,-1 0 0,16-32 0,16 16 128,0-16-128,-1 32 128,-14-16 0,-2 16 0,2-1 0,-2 1 0,-30 15 0,16 1 0,-17-1 128,-15 16 0,0 0 0,0 16 128,-15 15-128,-17 0 0,1 16 0,-16 0 0,0 16-128,-16-16 128,32 0-128,-1 0 0,1-15-128,15-17 128,0 1-128,32-16 0,-16 0 0,32-31 128,-1 15-128,16-31 128,0 0-128,0 0 128,16 0-128,0-1 128,-1-14-128,-15 30 128,16-14 0,-16 14 0,0 1 0,-15 31 0,-1-16 0,-16 16 128,-15 16-128,-15-16 128,-16 31 0,-1 16 128,-15 0-128,-16 0 0,32 16-128,-16-16 128,15-16-128,1 17 0,16-17 0,-1-16 0,0 1-128,0 0 128,16-16-128,0 0 128,16-32-128,0 1 0,0 0 0,15-1 0,16-15 0,15 0 128,-14 0-128,14 16 128,-14-16 0,-2 16 0,2 15-128,-33 0 128,16 0 0,-15 16 128,-16 0-128,0 16 128,-31 16 0,0-1 0,-17 16 0,2 15 128,-17-14-256,16 14 128,15-14-128,1-2 0,0-14-128,15-16 0,16-1 0,0-15 0,31-15 0,-15-17 0,31 1 0,-15 0 0,14-1 128,2 1 0,-17 15-128,0 0 128,1 1 0,-17-1 0,-15 16 0,16 0 128,-16 0 0,-16 16 0,1 15 0,-17 0 128,1 1-128,-16 15 0,15 0-128,1-16 128,0 0-256,-1 1 128,16-16-256,1-1 0,-1-15-768,32 16 128,-16-1-384,15-15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31AF9-4526-4BC8-882C-7C21445B178E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5D1E4-52CB-411B-8F94-5CB57141024F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1416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6730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[Fact]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void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TestUnixInitialDate</a:t>
            </a:r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Assert.Equal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(1970, 1, 1),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this.dateGenerator.UnixInitial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de-A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6386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2346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50827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2</a:t>
            </a:r>
            <a:r>
              <a:rPr lang="en-US" dirty="0"/>
              <a:t> min]</a:t>
            </a:r>
          </a:p>
          <a:p>
            <a:r>
              <a:rPr lang="en-US" dirty="0"/>
              <a:t>- COMIC (alt-tab, make sure photos app is started!)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13987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</a:p>
          <a:p>
            <a:pPr marL="171450" indent="-171450">
              <a:buFontTx/>
              <a:buChar char="-"/>
            </a:pPr>
            <a:r>
              <a:rPr lang="en-US" dirty="0"/>
              <a:t>End of April in Stockholm organized by </a:t>
            </a:r>
            <a:r>
              <a:rPr lang="en-US" dirty="0" err="1"/>
              <a:t>Futurice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~ 50 people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Liked the idea, no experience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961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3200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1</a:t>
            </a:r>
            <a:r>
              <a:rPr lang="en-US" dirty="0"/>
              <a:t> min]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“The guy who created this, likes to think a lot – very philosophical questions”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780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851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30</a:t>
            </a:r>
            <a:r>
              <a:rPr lang="en-US" dirty="0"/>
              <a:t> sec]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EFBD4E-7912-4039-AA28-A59E869A1C94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8250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1</a:t>
            </a:r>
            <a:r>
              <a:rPr lang="en-US" dirty="0"/>
              <a:t> min]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“The guy who created this, likes to think a lot – very philosophical questions”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22767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9940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7472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1</a:t>
            </a:r>
            <a:r>
              <a:rPr lang="en-US" dirty="0"/>
              <a:t> min]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“The guy who created this, likes to think a lot – very philosophical questions”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3057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8624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9092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1</a:t>
            </a:r>
            <a:r>
              <a:rPr lang="en-US" dirty="0"/>
              <a:t> min]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“The guy who created this, likes to think a lot – very philosophical questions”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65511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state management exposed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77020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1</a:t>
            </a:r>
            <a:r>
              <a:rPr lang="en-US" dirty="0"/>
              <a:t> min]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“The guy who created this, likes to think a lot – very philosophical questions”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64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9487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b="1" dirty="0"/>
              <a:t>1</a:t>
            </a:r>
            <a:r>
              <a:rPr lang="en-US" dirty="0"/>
              <a:t> min]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“The guy who created this, likes to think a lot – very philosophical questions”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0739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80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1338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5091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726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3730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7003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5D1E4-52CB-411B-8F94-5CB57141024F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511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56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72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969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4124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023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8514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4138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29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40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5389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0451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C04E3-F3E1-43FC-9C55-01969964AD02}" type="datetimeFigureOut">
              <a:rPr lang="de-AT" smtClean="0"/>
              <a:t>03.12.2018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E156-0285-46A2-A7EA-B92C43F1021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008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224090/how-can-i-write-a-fluent-datetime-value#comment24953860_1722415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hyperlink" Target="https://github.com/softawaregmbh/library-holidays/blob/experiments/softaware.Holidays.Core.Tests/Tests.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5.png"/><Relationship Id="rId3" Type="http://schemas.openxmlformats.org/officeDocument/2006/relationships/image" Target="../media/image30.png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17.png"/><Relationship Id="rId2" Type="http://schemas.openxmlformats.org/officeDocument/2006/relationships/image" Target="../media/image26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40.png"/><Relationship Id="rId5" Type="http://schemas.openxmlformats.org/officeDocument/2006/relationships/customXml" Target="../ink/ink2.xml"/><Relationship Id="rId15" Type="http://schemas.openxmlformats.org/officeDocument/2006/relationships/image" Target="../media/image160.png"/><Relationship Id="rId10" Type="http://schemas.openxmlformats.org/officeDocument/2006/relationships/customXml" Target="../ink/ink5.xml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14" Type="http://schemas.openxmlformats.org/officeDocument/2006/relationships/customXml" Target="../ink/ink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taj/pipe-me" TargetMode="External"/><Relationship Id="rId2" Type="http://schemas.openxmlformats.org/officeDocument/2006/relationships/hyperlink" Target="https://github.com/cyclejs/tim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yclejs-community/awesome-cyclej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uturice.com/blog/reactive-mvc-and-the-virtual-dom" TargetMode="External"/><Relationship Id="rId7" Type="http://schemas.openxmlformats.org/officeDocument/2006/relationships/hyperlink" Target="https://egghead.io/courses/save-time-avoiding-common-mistakes-using-rxjs" TargetMode="External"/><Relationship Id="rId2" Type="http://schemas.openxmlformats.org/officeDocument/2006/relationships/hyperlink" Target="https://gist.github.com/staltz/868e7e9bc2a7b8c1f75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31URmaeNHSs" TargetMode="External"/><Relationship Id="rId5" Type="http://schemas.openxmlformats.org/officeDocument/2006/relationships/hyperlink" Target="http://cycleconf.com/" TargetMode="External"/><Relationship Id="rId4" Type="http://schemas.openxmlformats.org/officeDocument/2006/relationships/hyperlink" Target="https://cycle.js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expressions-vs-statemen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s://medium.com/javascript-scene/nested-ternaries-are-great-361bddd0f34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2DAF108-5BA8-4D7D-B5E7-C37529E2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18" r="4027" b="3579"/>
          <a:stretch/>
        </p:blipFill>
        <p:spPr>
          <a:xfrm>
            <a:off x="0" y="0"/>
            <a:ext cx="10799763" cy="7199313"/>
          </a:xfrm>
          <a:prstGeom prst="rect">
            <a:avLst/>
          </a:prstGeom>
        </p:spPr>
      </p:pic>
      <p:pic>
        <p:nvPicPr>
          <p:cNvPr id="7" name="Innerspace Logo">
            <a:extLst>
              <a:ext uri="{FF2B5EF4-FFF2-40B4-BE49-F238E27FC236}">
                <a16:creationId xmlns:a16="http://schemas.microsoft.com/office/drawing/2014/main" id="{A9683E2B-C866-48E7-BF96-FAD742809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3" y="6596309"/>
            <a:ext cx="1470896" cy="603004"/>
          </a:xfrm>
          <a:prstGeom prst="rect">
            <a:avLst/>
          </a:prstGeom>
        </p:spPr>
      </p:pic>
      <p:sp>
        <p:nvSpPr>
          <p:cNvPr id="2" name="Titel (transparent)">
            <a:extLst>
              <a:ext uri="{FF2B5EF4-FFF2-40B4-BE49-F238E27FC236}">
                <a16:creationId xmlns:a16="http://schemas.microsoft.com/office/drawing/2014/main" id="{23DD248C-D6E5-4ECA-ABD3-14E914F6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69" y="2077220"/>
            <a:ext cx="8016668" cy="3044872"/>
          </a:xfrm>
        </p:spPr>
        <p:txBody>
          <a:bodyPr>
            <a:normAutofit/>
          </a:bodyPr>
          <a:lstStyle/>
          <a:p>
            <a:pPr algn="l"/>
            <a:r>
              <a:rPr lang="de-AT" sz="5500" dirty="0">
                <a:solidFill>
                  <a:srgbClr val="FFFFFF">
                    <a:alpha val="25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  <p:sp>
        <p:nvSpPr>
          <p:cNvPr id="3" name="Untertitel">
            <a:extLst>
              <a:ext uri="{FF2B5EF4-FFF2-40B4-BE49-F238E27FC236}">
                <a16:creationId xmlns:a16="http://schemas.microsoft.com/office/drawing/2014/main" id="{94C29724-AC91-4D2C-9556-86FCE7616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569" y="5265411"/>
            <a:ext cx="7579346" cy="1153060"/>
          </a:xfrm>
        </p:spPr>
        <p:txBody>
          <a:bodyPr>
            <a:normAutofit/>
          </a:bodyPr>
          <a:lstStyle/>
          <a:p>
            <a:pPr algn="l"/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WIE SICH ENTWICKLER </a:t>
            </a:r>
            <a:r>
              <a:rPr lang="de-AT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SICHER SICHER</a:t>
            </a:r>
            <a:r>
              <a:rPr lang="de-AT" b="1" dirty="0">
                <a:solidFill>
                  <a:srgbClr val="FFFFFF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 FÜHLEN</a:t>
            </a:r>
          </a:p>
        </p:txBody>
      </p:sp>
      <p:sp>
        <p:nvSpPr>
          <p:cNvPr id="9" name="Titel (vordergrund)">
            <a:extLst>
              <a:ext uri="{FF2B5EF4-FFF2-40B4-BE49-F238E27FC236}">
                <a16:creationId xmlns:a16="http://schemas.microsoft.com/office/drawing/2014/main" id="{C08E305E-7B6A-4A1B-B303-77D7DAA478CF}"/>
              </a:ext>
            </a:extLst>
          </p:cNvPr>
          <p:cNvSpPr txBox="1">
            <a:spLocks/>
          </p:cNvSpPr>
          <p:nvPr/>
        </p:nvSpPr>
        <p:spPr>
          <a:xfrm>
            <a:off x="435569" y="2068105"/>
            <a:ext cx="8016668" cy="3044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AT" sz="5500" dirty="0">
                <a:solidFill>
                  <a:srgbClr val="FFFFFF">
                    <a:alpha val="90000"/>
                  </a:srgb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DIE FALLE DES FALSCHEN SICHERHEITSGEFÜHLS</a:t>
            </a:r>
          </a:p>
        </p:txBody>
      </p:sp>
    </p:spTree>
    <p:extLst>
      <p:ext uri="{BB962C8B-B14F-4D97-AF65-F5344CB8AC3E}">
        <p14:creationId xmlns:p14="http://schemas.microsoft.com/office/powerpoint/2010/main" val="344964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E733D7-5CC8-43FB-B922-D1A3654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4210C-905D-4E75-9E73-897CE5049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C# Time</a:t>
            </a:r>
          </a:p>
          <a:p>
            <a:pPr lvl="1"/>
            <a:r>
              <a:rPr lang="en-US" dirty="0">
                <a:hlinkClick r:id="rId3"/>
              </a:rPr>
              <a:t>https://stackoverflow.com/questions/17224090/how-can-i-write-a-fluent-datetime-value#comment24953860_17224151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https://github.com/softawaregmbh/library-holidays/blob/experiments/softaware.Holidays.Core.Tests/Tests.cs</a:t>
            </a:r>
            <a:endParaRPr lang="en-US" dirty="0"/>
          </a:p>
          <a:p>
            <a:r>
              <a:rPr lang="en-US" dirty="0"/>
              <a:t>Elm HTML</a:t>
            </a:r>
          </a:p>
          <a:p>
            <a:r>
              <a:rPr lang="en-US" dirty="0"/>
              <a:t>Elm/Typescript CSS</a:t>
            </a:r>
          </a:p>
          <a:p>
            <a:r>
              <a:rPr lang="en-US" dirty="0"/>
              <a:t>Verbal Expressions</a:t>
            </a:r>
          </a:p>
          <a:p>
            <a:r>
              <a:rPr lang="en-US" dirty="0"/>
              <a:t>…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64770B6-45F7-46AC-8F00-A7BD13857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4233" y="53728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88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2514-4E15-4837-AFED-F2020A07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Dev-Tools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EDCDCA-049F-4C89-8FE5-3135D6E6A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tslint</a:t>
            </a:r>
            <a:r>
              <a:rPr lang="en-US" dirty="0"/>
              <a:t>/dotnet Analyzers/</a:t>
            </a:r>
            <a:r>
              <a:rPr lang="en-US" dirty="0" err="1"/>
              <a:t>StyleCop</a:t>
            </a:r>
            <a:endParaRPr lang="en-US" dirty="0"/>
          </a:p>
          <a:p>
            <a:r>
              <a:rPr lang="en-US" dirty="0"/>
              <a:t>prettier, go-</a:t>
            </a:r>
            <a:r>
              <a:rPr lang="en-US" dirty="0" err="1"/>
              <a:t>fmt</a:t>
            </a:r>
            <a:r>
              <a:rPr lang="en-US" dirty="0"/>
              <a:t>, elm-</a:t>
            </a:r>
            <a:r>
              <a:rPr lang="en-US" dirty="0" err="1"/>
              <a:t>fmt</a:t>
            </a:r>
            <a:r>
              <a:rPr lang="en-US" dirty="0"/>
              <a:t> (git diff)</a:t>
            </a:r>
          </a:p>
          <a:p>
            <a:r>
              <a:rPr lang="en-US" dirty="0"/>
              <a:t>git hooks</a:t>
            </a:r>
          </a:p>
          <a:p>
            <a:r>
              <a:rPr lang="en-US" dirty="0"/>
              <a:t>Visual Studio Live Unit Testing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AA7475-7797-468A-B777-DDFEB8E1C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5981" y="290829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7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E3999-1272-422D-8C5D-F1917EC8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Outlook: The Compiler as Your Friend (Idris, Liquid Haskell, …)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4484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13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509740" y="1839174"/>
            <a:ext cx="7780283" cy="35209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hey there... 😉</a:t>
            </a:r>
          </a:p>
          <a:p>
            <a:pPr>
              <a:lnSpc>
                <a:spcPct val="120000"/>
              </a:lnSpc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 have to start with a </a:t>
            </a:r>
            <a:r>
              <a:rPr lang="en-US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small </a:t>
            </a:r>
            <a:r>
              <a:rPr lang="en-US" i="1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sorry</a:t>
            </a:r>
            <a:r>
              <a:rPr lang="en-US" sz="24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upfront for showing you the following </a:t>
            </a:r>
            <a:r>
              <a:rPr lang="de-AT" sz="2400" dirty="0">
                <a:solidFill>
                  <a:schemeClr val="bg1"/>
                </a:solidFill>
              </a:rPr>
              <a:t>🙈</a:t>
            </a:r>
            <a:endParaRPr lang="en-US" sz="2400" dirty="0">
              <a:solidFill>
                <a:schemeClr val="bg1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>
              <a:lnSpc>
                <a:spcPct val="120000"/>
              </a:lnSpc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... but I told myself I have to present this at every java…script-meetup I talk at </a:t>
            </a:r>
            <a:r>
              <a:rPr lang="de-AT" sz="2400" dirty="0">
                <a:solidFill>
                  <a:schemeClr val="bg1"/>
                </a:solidFill>
              </a:rPr>
              <a:t>🙃</a:t>
            </a:r>
            <a:endParaRPr lang="de-AT" sz="2400" dirty="0">
              <a:solidFill>
                <a:schemeClr val="bg1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1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799763" cy="72034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6972540" y="6086168"/>
            <a:ext cx="11229906" cy="749034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8" name="Cycle.js"/>
          <p:cNvGrpSpPr/>
          <p:nvPr/>
        </p:nvGrpSpPr>
        <p:grpSpPr>
          <a:xfrm>
            <a:off x="-3600392" y="8770072"/>
            <a:ext cx="4886048" cy="2030952"/>
            <a:chOff x="4293663" y="2584180"/>
            <a:chExt cx="4886048" cy="203095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3663" y="2584180"/>
              <a:ext cx="2030952" cy="2030952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6478330" y="3091826"/>
              <a:ext cx="2701381" cy="101566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r>
                <a:rPr lang="de-AT" sz="6000" dirty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Cycle.js</a:t>
              </a:r>
            </a:p>
          </p:txBody>
        </p:sp>
      </p:grpSp>
      <p:grpSp>
        <p:nvGrpSpPr>
          <p:cNvPr id="4" name="CycleConf"/>
          <p:cNvGrpSpPr/>
          <p:nvPr/>
        </p:nvGrpSpPr>
        <p:grpSpPr>
          <a:xfrm>
            <a:off x="-2" y="6086168"/>
            <a:ext cx="4257370" cy="1117273"/>
            <a:chOff x="-2" y="6086168"/>
            <a:chExt cx="4257370" cy="1117273"/>
          </a:xfrm>
        </p:grpSpPr>
        <p:sp>
          <p:nvSpPr>
            <p:cNvPr id="9" name="Rechteck 8"/>
            <p:cNvSpPr/>
            <p:nvPr/>
          </p:nvSpPr>
          <p:spPr>
            <a:xfrm>
              <a:off x="-2" y="6086168"/>
              <a:ext cx="4257370" cy="1117273"/>
            </a:xfrm>
            <a:prstGeom prst="rect">
              <a:avLst/>
            </a:prstGeom>
            <a:solidFill>
              <a:schemeClr val="tx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234944" y="6322516"/>
              <a:ext cx="3787477" cy="644575"/>
              <a:chOff x="4293663" y="2584180"/>
              <a:chExt cx="11933731" cy="2030952"/>
            </a:xfrm>
          </p:grpSpPr>
          <p:pic>
            <p:nvPicPr>
              <p:cNvPr id="11" name="Grafik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93663" y="2584180"/>
                <a:ext cx="2030952" cy="2030952"/>
              </a:xfrm>
              <a:prstGeom prst="rect">
                <a:avLst/>
              </a:prstGeom>
            </p:spPr>
          </p:pic>
          <p:sp>
            <p:nvSpPr>
              <p:cNvPr id="12" name="Rechteck 11"/>
              <p:cNvSpPr/>
              <p:nvPr/>
            </p:nvSpPr>
            <p:spPr>
              <a:xfrm>
                <a:off x="6478329" y="2678387"/>
                <a:ext cx="9749065" cy="18425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r>
                  <a:rPr lang="de-AT" sz="3200" dirty="0" err="1">
                    <a:solidFill>
                      <a:schemeClr val="bg1"/>
                    </a:solidFill>
                    <a:latin typeface="Lato Thin" panose="020F0502020204030203" pitchFamily="34" charset="0"/>
                    <a:ea typeface="Lato Thin" panose="020F0502020204030203" pitchFamily="34" charset="0"/>
                    <a:cs typeface="Lato Thin" panose="020F0502020204030203" pitchFamily="34" charset="0"/>
                  </a:rPr>
                  <a:t>CycleConf</a:t>
                </a:r>
                <a:r>
                  <a:rPr lang="de-AT" sz="3200" dirty="0">
                    <a:solidFill>
                      <a:schemeClr val="bg1"/>
                    </a:solidFill>
                    <a:latin typeface="Lato Thin" panose="020F0502020204030203" pitchFamily="34" charset="0"/>
                    <a:ea typeface="Lato Thin" panose="020F0502020204030203" pitchFamily="34" charset="0"/>
                    <a:cs typeface="Lato Thin" panose="020F0502020204030203" pitchFamily="34" charset="0"/>
                  </a:rPr>
                  <a:t> 2017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489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8000" decel="9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52874E-7 -8.82029E-7 L 0.61649 -0.8511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25" y="-425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8000" decel="9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35E-6 3.8258E-6 L 0.61649 -0.8511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25" y="-425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799763" cy="72034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1" y="1"/>
            <a:ext cx="10799763" cy="720344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Rechteck 1"/>
          <p:cNvSpPr/>
          <p:nvPr/>
        </p:nvSpPr>
        <p:spPr>
          <a:xfrm>
            <a:off x="-1" y="-1"/>
            <a:ext cx="10799763" cy="7199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0598" y="2644300"/>
            <a:ext cx="2030952" cy="203095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245265" y="3151946"/>
            <a:ext cx="2701381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de-AT" sz="6000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Cycle.js</a:t>
            </a:r>
          </a:p>
        </p:txBody>
      </p:sp>
    </p:spTree>
    <p:extLst>
      <p:ext uri="{BB962C8B-B14F-4D97-AF65-F5344CB8AC3E}">
        <p14:creationId xmlns:p14="http://schemas.microsoft.com/office/powerpoint/2010/main" val="35430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"/>
    </mc:Choice>
    <mc:Fallback xmlns="">
      <p:transition advClick="0" advTm="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7000" y="17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2933E-6 9.81257E-7 L 0.12245 0.4414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5" y="220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0880" y="0"/>
            <a:ext cx="1109276" cy="1109276"/>
          </a:xfrm>
          <a:prstGeom prst="rect">
            <a:avLst/>
          </a:prstGeom>
        </p:spPr>
      </p:pic>
      <p:sp>
        <p:nvSpPr>
          <p:cNvPr id="2" name="idea"/>
          <p:cNvSpPr txBox="1"/>
          <p:nvPr/>
        </p:nvSpPr>
        <p:spPr>
          <a:xfrm>
            <a:off x="-1" y="1913792"/>
            <a:ext cx="1079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cap="all" dirty="0">
                <a:solidFill>
                  <a:srgbClr val="B1F69A"/>
                </a:solidFill>
                <a:latin typeface="+mj-lt"/>
              </a:rPr>
              <a:t>idea</a:t>
            </a:r>
            <a:endParaRPr lang="de-AT" sz="7200" cap="all" dirty="0">
              <a:solidFill>
                <a:srgbClr val="B1F69A"/>
              </a:solidFill>
              <a:latin typeface="+mj-lt"/>
            </a:endParaRPr>
          </a:p>
        </p:txBody>
      </p:sp>
      <p:sp>
        <p:nvSpPr>
          <p:cNvPr id="4" name="concept"/>
          <p:cNvSpPr txBox="1"/>
          <p:nvPr/>
        </p:nvSpPr>
        <p:spPr>
          <a:xfrm>
            <a:off x="0" y="2999491"/>
            <a:ext cx="1079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cap="all" dirty="0">
                <a:solidFill>
                  <a:srgbClr val="6DDDC6"/>
                </a:solidFill>
                <a:latin typeface="+mj-lt"/>
              </a:rPr>
              <a:t>concept</a:t>
            </a:r>
            <a:endParaRPr lang="de-AT" sz="7200" cap="all" dirty="0">
              <a:solidFill>
                <a:srgbClr val="6DDDC6"/>
              </a:solidFill>
              <a:latin typeface="+mj-lt"/>
            </a:endParaRPr>
          </a:p>
        </p:txBody>
      </p:sp>
      <p:sp>
        <p:nvSpPr>
          <p:cNvPr id="5" name="motivation"/>
          <p:cNvSpPr txBox="1"/>
          <p:nvPr/>
        </p:nvSpPr>
        <p:spPr>
          <a:xfrm>
            <a:off x="0" y="4085190"/>
            <a:ext cx="1079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cap="all" dirty="0">
                <a:solidFill>
                  <a:srgbClr val="51D3D9"/>
                </a:solidFill>
                <a:latin typeface="+mj-lt"/>
              </a:rPr>
              <a:t>motivation</a:t>
            </a:r>
            <a:endParaRPr lang="de-AT" sz="7200" cap="all" dirty="0">
              <a:solidFill>
                <a:srgbClr val="51D3D9"/>
              </a:solidFill>
              <a:latin typeface="+mj-lt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254" y="6666815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953814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studying </a:t>
            </a:r>
            <a:r>
              <a:rPr lang="en-US" sz="2400" b="1" dirty="0"/>
              <a:t>psychology</a:t>
            </a:r>
            <a:br>
              <a:rPr lang="en-US" sz="2400" dirty="0"/>
            </a:br>
            <a:r>
              <a:rPr lang="en-US" sz="2400" dirty="0"/>
              <a:t>	@ university of </a:t>
            </a:r>
            <a:r>
              <a:rPr lang="en-US" sz="2400" dirty="0" err="1"/>
              <a:t>innsbruck</a:t>
            </a:r>
            <a:endParaRPr lang="en-US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studied </a:t>
            </a:r>
            <a:r>
              <a:rPr lang="en-US" sz="2400" b="1" dirty="0"/>
              <a:t>software engineering</a:t>
            </a:r>
            <a:br>
              <a:rPr lang="en-US" sz="2400" dirty="0"/>
            </a:br>
            <a:r>
              <a:rPr lang="en-US" sz="2400" dirty="0"/>
              <a:t>	@ </a:t>
            </a:r>
            <a:r>
              <a:rPr lang="en-US" sz="2400" dirty="0" err="1"/>
              <a:t>fh</a:t>
            </a:r>
            <a:r>
              <a:rPr lang="en-US" sz="2400" dirty="0"/>
              <a:t> </a:t>
            </a:r>
            <a:r>
              <a:rPr lang="en-US" sz="2400" dirty="0" err="1"/>
              <a:t>hagenberg</a:t>
            </a:r>
            <a:endParaRPr lang="de-AT" sz="2400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b="1" dirty="0"/>
              <a:t>working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	@ softaware </a:t>
            </a:r>
            <a:r>
              <a:rPr lang="en-US" sz="2400" dirty="0" err="1"/>
              <a:t>gmbh</a:t>
            </a:r>
            <a:endParaRPr lang="en-US" sz="2400" i="1" dirty="0"/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Textfeld 110"/>
          <p:cNvSpPr txBox="1"/>
          <p:nvPr/>
        </p:nvSpPr>
        <p:spPr>
          <a:xfrm>
            <a:off x="3971564" y="3919257"/>
            <a:ext cx="6505200" cy="225505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just"/>
            <a:r>
              <a:rPr lang="en-US" sz="2200" dirty="0">
                <a:solidFill>
                  <a:schemeClr val="tx2"/>
                </a:solidFill>
              </a:rPr>
              <a:t>#types #docker #typescript #</a:t>
            </a:r>
            <a:r>
              <a:rPr lang="en-US" sz="2200" dirty="0" err="1">
                <a:solidFill>
                  <a:schemeClr val="tx2"/>
                </a:solidFill>
              </a:rPr>
              <a:t>ux</a:t>
            </a:r>
            <a:r>
              <a:rPr lang="en-US" sz="2200" dirty="0">
                <a:solidFill>
                  <a:schemeClr val="tx2"/>
                </a:solidFill>
              </a:rPr>
              <a:t> #types #windows #</a:t>
            </a:r>
            <a:r>
              <a:rPr lang="en-US" sz="2200" dirty="0" err="1">
                <a:solidFill>
                  <a:schemeClr val="tx2"/>
                </a:solidFill>
              </a:rPr>
              <a:t>continousintegration</a:t>
            </a:r>
            <a:r>
              <a:rPr lang="en-US" sz="2200" dirty="0">
                <a:solidFill>
                  <a:schemeClr val="tx2"/>
                </a:solidFill>
              </a:rPr>
              <a:t> #</a:t>
            </a:r>
            <a:r>
              <a:rPr lang="en-US" sz="2200" dirty="0" err="1">
                <a:solidFill>
                  <a:schemeClr val="tx2"/>
                </a:solidFill>
              </a:rPr>
              <a:t>dotnetcore</a:t>
            </a:r>
            <a:r>
              <a:rPr lang="en-US" sz="2200" dirty="0">
                <a:solidFill>
                  <a:schemeClr val="tx2"/>
                </a:solidFill>
              </a:rPr>
              <a:t> #types #graphs #dx #types #</a:t>
            </a:r>
            <a:r>
              <a:rPr lang="en-US" sz="2200" dirty="0" err="1">
                <a:solidFill>
                  <a:schemeClr val="tx2"/>
                </a:solidFill>
              </a:rPr>
              <a:t>xplatform</a:t>
            </a:r>
            <a:r>
              <a:rPr lang="en-US" sz="2200" dirty="0">
                <a:solidFill>
                  <a:schemeClr val="tx2"/>
                </a:solidFill>
              </a:rPr>
              <a:t> #azure #angular #types #</a:t>
            </a:r>
            <a:r>
              <a:rPr lang="en-US" sz="2200" dirty="0" err="1">
                <a:solidFill>
                  <a:schemeClr val="tx2"/>
                </a:solidFill>
              </a:rPr>
              <a:t>haskell</a:t>
            </a:r>
            <a:r>
              <a:rPr lang="en-US" sz="2200" dirty="0">
                <a:solidFill>
                  <a:schemeClr val="tx2"/>
                </a:solidFill>
              </a:rPr>
              <a:t> #</a:t>
            </a:r>
            <a:r>
              <a:rPr lang="en-US" sz="2200" dirty="0" err="1">
                <a:solidFill>
                  <a:schemeClr val="tx2"/>
                </a:solidFill>
              </a:rPr>
              <a:t>idris</a:t>
            </a:r>
            <a:r>
              <a:rPr lang="en-US" sz="2200" dirty="0">
                <a:solidFill>
                  <a:schemeClr val="tx2"/>
                </a:solidFill>
              </a:rPr>
              <a:t> #</a:t>
            </a:r>
            <a:r>
              <a:rPr lang="en-US" sz="2200" dirty="0" err="1">
                <a:solidFill>
                  <a:schemeClr val="tx2"/>
                </a:solidFill>
              </a:rPr>
              <a:t>purescript</a:t>
            </a:r>
            <a:r>
              <a:rPr lang="en-US" sz="2200" dirty="0">
                <a:solidFill>
                  <a:schemeClr val="tx2"/>
                </a:solidFill>
              </a:rPr>
              <a:t> #</a:t>
            </a:r>
            <a:r>
              <a:rPr lang="en-US" sz="2200" dirty="0" err="1">
                <a:solidFill>
                  <a:schemeClr val="tx2"/>
                </a:solidFill>
              </a:rPr>
              <a:t>statecharts</a:t>
            </a:r>
            <a:r>
              <a:rPr lang="en-US" sz="2200" dirty="0">
                <a:solidFill>
                  <a:schemeClr val="tx2"/>
                </a:solidFill>
              </a:rPr>
              <a:t> #reactivity #typestyle #</a:t>
            </a:r>
            <a:r>
              <a:rPr lang="en-US" sz="2200" dirty="0" err="1">
                <a:solidFill>
                  <a:schemeClr val="tx2"/>
                </a:solidFill>
              </a:rPr>
              <a:t>droneio</a:t>
            </a:r>
            <a:r>
              <a:rPr lang="en-US" sz="2200" dirty="0">
                <a:solidFill>
                  <a:schemeClr val="tx2"/>
                </a:solidFill>
              </a:rPr>
              <a:t> #types #</a:t>
            </a:r>
            <a:r>
              <a:rPr lang="en-US" sz="2200" dirty="0" err="1">
                <a:solidFill>
                  <a:schemeClr val="tx2"/>
                </a:solidFill>
              </a:rPr>
              <a:t>continuousdeployment</a:t>
            </a:r>
            <a:endParaRPr lang="en-US" sz="2200" dirty="0">
              <a:solidFill>
                <a:schemeClr val="tx2"/>
              </a:solidFill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</p:spTree>
    <p:extLst>
      <p:ext uri="{BB962C8B-B14F-4D97-AF65-F5344CB8AC3E}">
        <p14:creationId xmlns:p14="http://schemas.microsoft.com/office/powerpoint/2010/main" val="1182347335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>
          <a:xfrm>
            <a:off x="0" y="-1"/>
            <a:ext cx="3738880" cy="719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6880" y="953814"/>
            <a:ext cx="5954568" cy="282265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professional </a:t>
            </a:r>
            <a:r>
              <a:rPr lang="en-US" sz="2400" b="1" dirty="0"/>
              <a:t>overthinker</a:t>
            </a:r>
            <a:r>
              <a:rPr lang="en-US" sz="2400" dirty="0"/>
              <a:t> with severe </a:t>
            </a:r>
            <a:r>
              <a:rPr lang="en-US" sz="2400" b="1" dirty="0"/>
              <a:t>OCD</a:t>
            </a:r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part time </a:t>
            </a:r>
            <a:r>
              <a:rPr lang="en-US" sz="2400" b="1" dirty="0"/>
              <a:t>psychology student</a:t>
            </a:r>
            <a:endParaRPr lang="de-AT" sz="2400" b="1" dirty="0"/>
          </a:p>
          <a:p>
            <a:pPr>
              <a:lnSpc>
                <a:spcPct val="110000"/>
              </a:lnSpc>
              <a:buFont typeface="Lato Light" panose="020F0502020204030203" pitchFamily="34" charset="0"/>
              <a:buChar char="-"/>
            </a:pPr>
            <a:r>
              <a:rPr lang="en-US" sz="2400" dirty="0"/>
              <a:t>full time </a:t>
            </a:r>
            <a:r>
              <a:rPr lang="en-US" sz="2400" b="1" dirty="0"/>
              <a:t>“</a:t>
            </a:r>
            <a:r>
              <a:rPr lang="en-US" sz="2400" b="1" dirty="0" err="1"/>
              <a:t>siach</a:t>
            </a:r>
            <a:r>
              <a:rPr lang="en-US" sz="2400" b="1" dirty="0"/>
              <a:t>”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Textfeld 110"/>
          <p:cNvSpPr txBox="1"/>
          <p:nvPr/>
        </p:nvSpPr>
        <p:spPr>
          <a:xfrm>
            <a:off x="3971564" y="3919257"/>
            <a:ext cx="6505200" cy="225505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just"/>
            <a:r>
              <a:rPr lang="en-US" sz="2200" dirty="0">
                <a:solidFill>
                  <a:schemeClr val="tx2"/>
                </a:solidFill>
              </a:rPr>
              <a:t>#types #docker #typescript #</a:t>
            </a:r>
            <a:r>
              <a:rPr lang="en-US" sz="2200" dirty="0" err="1">
                <a:solidFill>
                  <a:schemeClr val="tx2"/>
                </a:solidFill>
              </a:rPr>
              <a:t>ux</a:t>
            </a:r>
            <a:r>
              <a:rPr lang="en-US" sz="2200" dirty="0">
                <a:solidFill>
                  <a:schemeClr val="tx2"/>
                </a:solidFill>
              </a:rPr>
              <a:t> #types #windows #</a:t>
            </a:r>
            <a:r>
              <a:rPr lang="en-US" sz="2200" dirty="0" err="1">
                <a:solidFill>
                  <a:schemeClr val="tx2"/>
                </a:solidFill>
              </a:rPr>
              <a:t>continousintegration</a:t>
            </a:r>
            <a:r>
              <a:rPr lang="en-US" sz="2200" dirty="0">
                <a:solidFill>
                  <a:schemeClr val="tx2"/>
                </a:solidFill>
              </a:rPr>
              <a:t> #</a:t>
            </a:r>
            <a:r>
              <a:rPr lang="en-US" sz="2200" dirty="0" err="1">
                <a:solidFill>
                  <a:schemeClr val="tx2"/>
                </a:solidFill>
              </a:rPr>
              <a:t>dotnetcore</a:t>
            </a:r>
            <a:r>
              <a:rPr lang="en-US" sz="2200" dirty="0">
                <a:solidFill>
                  <a:schemeClr val="tx2"/>
                </a:solidFill>
              </a:rPr>
              <a:t> #types #graphs #dx #types #</a:t>
            </a:r>
            <a:r>
              <a:rPr lang="en-US" sz="2200" dirty="0" err="1">
                <a:solidFill>
                  <a:schemeClr val="tx2"/>
                </a:solidFill>
              </a:rPr>
              <a:t>xplatform</a:t>
            </a:r>
            <a:r>
              <a:rPr lang="en-US" sz="2200" dirty="0">
                <a:solidFill>
                  <a:schemeClr val="tx2"/>
                </a:solidFill>
              </a:rPr>
              <a:t> #azure #angular #types #</a:t>
            </a:r>
            <a:r>
              <a:rPr lang="en-US" sz="2200" dirty="0" err="1">
                <a:solidFill>
                  <a:schemeClr val="tx2"/>
                </a:solidFill>
              </a:rPr>
              <a:t>haskell</a:t>
            </a:r>
            <a:r>
              <a:rPr lang="en-US" sz="2200" dirty="0">
                <a:solidFill>
                  <a:schemeClr val="tx2"/>
                </a:solidFill>
              </a:rPr>
              <a:t> #</a:t>
            </a:r>
            <a:r>
              <a:rPr lang="en-US" sz="2200" dirty="0" err="1">
                <a:solidFill>
                  <a:schemeClr val="tx2"/>
                </a:solidFill>
              </a:rPr>
              <a:t>idris</a:t>
            </a:r>
            <a:r>
              <a:rPr lang="en-US" sz="2200" dirty="0">
                <a:solidFill>
                  <a:schemeClr val="tx2"/>
                </a:solidFill>
              </a:rPr>
              <a:t> #</a:t>
            </a:r>
            <a:r>
              <a:rPr lang="en-US" sz="2200" dirty="0" err="1">
                <a:solidFill>
                  <a:schemeClr val="tx2"/>
                </a:solidFill>
              </a:rPr>
              <a:t>purescript</a:t>
            </a:r>
            <a:r>
              <a:rPr lang="en-US" sz="2200" dirty="0">
                <a:solidFill>
                  <a:schemeClr val="tx2"/>
                </a:solidFill>
              </a:rPr>
              <a:t> #</a:t>
            </a:r>
            <a:r>
              <a:rPr lang="en-US" sz="2200" dirty="0" err="1">
                <a:solidFill>
                  <a:schemeClr val="tx2"/>
                </a:solidFill>
              </a:rPr>
              <a:t>statecharts</a:t>
            </a:r>
            <a:r>
              <a:rPr lang="en-US" sz="2200" dirty="0">
                <a:solidFill>
                  <a:schemeClr val="tx2"/>
                </a:solidFill>
              </a:rPr>
              <a:t> #reactivity #typestyle #</a:t>
            </a:r>
            <a:r>
              <a:rPr lang="en-US" sz="2200" dirty="0" err="1">
                <a:solidFill>
                  <a:schemeClr val="tx2"/>
                </a:solidFill>
              </a:rPr>
              <a:t>droneio</a:t>
            </a:r>
            <a:r>
              <a:rPr lang="en-US" sz="2200" dirty="0">
                <a:solidFill>
                  <a:schemeClr val="tx2"/>
                </a:solidFill>
              </a:rPr>
              <a:t> #types #</a:t>
            </a:r>
            <a:r>
              <a:rPr lang="en-US" sz="2200" dirty="0" err="1">
                <a:solidFill>
                  <a:schemeClr val="tx2"/>
                </a:solidFill>
              </a:rPr>
              <a:t>continuousdeployment</a:t>
            </a:r>
            <a:endParaRPr lang="en-US" sz="2200" dirty="0">
              <a:solidFill>
                <a:schemeClr val="tx2"/>
              </a:solidFill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511345" y="3343031"/>
            <a:ext cx="2716190" cy="3454738"/>
            <a:chOff x="592183" y="3186526"/>
            <a:chExt cx="2716190" cy="3454738"/>
          </a:xfrm>
        </p:grpSpPr>
        <p:grpSp>
          <p:nvGrpSpPr>
            <p:cNvPr id="7" name="Gruppieren 6"/>
            <p:cNvGrpSpPr/>
            <p:nvPr/>
          </p:nvGrpSpPr>
          <p:grpSpPr>
            <a:xfrm>
              <a:off x="592183" y="3186526"/>
              <a:ext cx="2716190" cy="2716191"/>
              <a:chOff x="3112943" y="1923163"/>
              <a:chExt cx="3960000" cy="3960000"/>
            </a:xfrm>
          </p:grpSpPr>
          <p:sp>
            <p:nvSpPr>
              <p:cNvPr id="47" name="Abgerundetes Rechteck 46"/>
              <p:cNvSpPr/>
              <p:nvPr/>
            </p:nvSpPr>
            <p:spPr>
              <a:xfrm>
                <a:off x="3112943" y="1923163"/>
                <a:ext cx="3960000" cy="396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pic>
            <p:nvPicPr>
              <p:cNvPr id="6" name="Grafik 5"/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6F4F7"/>
                  </a:clrFrom>
                  <a:clrTo>
                    <a:srgbClr val="F6F4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362" b="6362"/>
              <a:stretch/>
            </p:blipFill>
            <p:spPr>
              <a:xfrm>
                <a:off x="3200525" y="2036213"/>
                <a:ext cx="3778940" cy="3778939"/>
              </a:xfrm>
              <a:prstGeom prst="ellipse">
                <a:avLst/>
              </a:prstGeom>
            </p:spPr>
          </p:pic>
        </p:grpSp>
        <p:grpSp>
          <p:nvGrpSpPr>
            <p:cNvPr id="10" name="Gruppieren 9"/>
            <p:cNvGrpSpPr/>
            <p:nvPr/>
          </p:nvGrpSpPr>
          <p:grpSpPr>
            <a:xfrm>
              <a:off x="789752" y="6164766"/>
              <a:ext cx="2482621" cy="476498"/>
              <a:chOff x="716990" y="5937371"/>
              <a:chExt cx="2482621" cy="476498"/>
            </a:xfrm>
          </p:grpSpPr>
          <p:pic>
            <p:nvPicPr>
              <p:cNvPr id="112" name="Grafik 1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990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114" name="Textfeld 113"/>
              <p:cNvSpPr txBox="1"/>
              <p:nvPr/>
            </p:nvSpPr>
            <p:spPr>
              <a:xfrm>
                <a:off x="1903246" y="5937371"/>
                <a:ext cx="1296365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 err="1">
                    <a:solidFill>
                      <a:schemeClr val="bg1"/>
                    </a:solidFill>
                  </a:rPr>
                  <a:t>bemayr</a:t>
                </a:r>
                <a:endParaRPr lang="de-AT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" name="Grafik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1005" y="5952204"/>
                <a:ext cx="432000" cy="432000"/>
              </a:xfrm>
              <a:prstGeom prst="rect">
                <a:avLst/>
              </a:prstGeom>
            </p:spPr>
          </p:pic>
          <p:sp>
            <p:nvSpPr>
              <p:cNvPr id="25" name="Textfeld 24"/>
              <p:cNvSpPr txBox="1"/>
              <p:nvPr/>
            </p:nvSpPr>
            <p:spPr>
              <a:xfrm>
                <a:off x="1084378" y="5952204"/>
                <a:ext cx="279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de-AT" sz="2400" dirty="0">
                    <a:solidFill>
                      <a:schemeClr val="bg1"/>
                    </a:solidFill>
                    <a:latin typeface="+mj-lt"/>
                  </a:rPr>
                  <a:t>/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>
            <a:off x="802773" y="1855710"/>
            <a:ext cx="21847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2400" dirty="0">
                <a:solidFill>
                  <a:schemeClr val="bg1"/>
                </a:solidFill>
              </a:rPr>
              <a:t>Bernhard</a:t>
            </a:r>
            <a:br>
              <a:rPr lang="de-AT" sz="2400" dirty="0">
                <a:solidFill>
                  <a:schemeClr val="bg1"/>
                </a:solidFill>
              </a:rPr>
            </a:br>
            <a:r>
              <a:rPr lang="de-AT" sz="2400" dirty="0">
                <a:solidFill>
                  <a:schemeClr val="bg1"/>
                </a:solidFill>
              </a:rPr>
              <a:t>Mayr</a:t>
            </a:r>
          </a:p>
        </p:txBody>
      </p:sp>
    </p:spTree>
    <p:extLst>
      <p:ext uri="{BB962C8B-B14F-4D97-AF65-F5344CB8AC3E}">
        <p14:creationId xmlns:p14="http://schemas.microsoft.com/office/powerpoint/2010/main" val="741341885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">
            <a:extLst>
              <a:ext uri="{FF2B5EF4-FFF2-40B4-BE49-F238E27FC236}">
                <a16:creationId xmlns:a16="http://schemas.microsoft.com/office/drawing/2014/main" id="{CF49CF94-30C2-4AB8-B30D-79605691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7"/>
          <a:stretch/>
        </p:blipFill>
        <p:spPr>
          <a:xfrm>
            <a:off x="0" y="0"/>
            <a:ext cx="10799763" cy="7201973"/>
          </a:xfrm>
          <a:prstGeom prst="rect">
            <a:avLst/>
          </a:prstGeom>
        </p:spPr>
      </p:pic>
      <p:sp>
        <p:nvSpPr>
          <p:cNvPr id="3" name="Zitateur">
            <a:extLst>
              <a:ext uri="{FF2B5EF4-FFF2-40B4-BE49-F238E27FC236}">
                <a16:creationId xmlns:a16="http://schemas.microsoft.com/office/drawing/2014/main" id="{E8605638-05B7-4802-9A79-8086009A3F48}"/>
              </a:ext>
            </a:extLst>
          </p:cNvPr>
          <p:cNvSpPr/>
          <p:nvPr/>
        </p:nvSpPr>
        <p:spPr>
          <a:xfrm>
            <a:off x="1345206" y="4734531"/>
            <a:ext cx="534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25000"/>
                  </a:schemeClr>
                </a:solidFill>
                <a:ea typeface="Lato Hairline" panose="020F0502020204030203" pitchFamily="34" charset="0"/>
                <a:cs typeface="Lato Hairline" panose="020F0502020204030203" pitchFamily="34" charset="0"/>
              </a:rPr>
              <a:t>– Chris Allen</a:t>
            </a:r>
            <a:endParaRPr lang="de-AT" dirty="0">
              <a:solidFill>
                <a:schemeClr val="bg2">
                  <a:lumMod val="25000"/>
                </a:schemeClr>
              </a:solidFill>
              <a:ea typeface="Lato Hairline" panose="020F0502020204030203" pitchFamily="34" charset="0"/>
              <a:cs typeface="Lato Hairline" panose="020F0502020204030203" pitchFamily="34" charset="0"/>
            </a:endParaRPr>
          </a:p>
        </p:txBody>
      </p:sp>
      <p:sp>
        <p:nvSpPr>
          <p:cNvPr id="6" name="Zitat (transparent)">
            <a:extLst>
              <a:ext uri="{FF2B5EF4-FFF2-40B4-BE49-F238E27FC236}">
                <a16:creationId xmlns:a16="http://schemas.microsoft.com/office/drawing/2014/main" id="{202C2DAB-4E56-4864-8F7B-4AD86867507B}"/>
              </a:ext>
            </a:extLst>
          </p:cNvPr>
          <p:cNvSpPr/>
          <p:nvPr/>
        </p:nvSpPr>
        <p:spPr>
          <a:xfrm>
            <a:off x="1345206" y="2471860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>
                    <a:alpha val="10000"/>
                  </a:srgb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  <a:alpha val="10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  <a:alpha val="10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Zitat">
            <a:extLst>
              <a:ext uri="{FF2B5EF4-FFF2-40B4-BE49-F238E27FC236}">
                <a16:creationId xmlns:a16="http://schemas.microsoft.com/office/drawing/2014/main" id="{CE246F69-8D74-4C19-A26D-C10FDACDF92E}"/>
              </a:ext>
            </a:extLst>
          </p:cNvPr>
          <p:cNvSpPr/>
          <p:nvPr/>
        </p:nvSpPr>
        <p:spPr>
          <a:xfrm>
            <a:off x="1345206" y="2476272"/>
            <a:ext cx="53452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WE HAVE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LIMITED SPACE FOR OUR WORKING MEMORY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, AND USING IT UP FOR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ANYTHING A COMPUTER CAN DO FOR US</a:t>
            </a:r>
            <a:r>
              <a:rPr lang="en-US" sz="2800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IS </a:t>
            </a:r>
            <a:r>
              <a:rPr lang="en-US" sz="2800" b="1" dirty="0">
                <a:solidFill>
                  <a:srgbClr val="14171A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COUNTER-PRODUCTIVE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.</a:t>
            </a:r>
            <a:endParaRPr lang="de-AT" sz="2800" dirty="0">
              <a:solidFill>
                <a:schemeClr val="bg2">
                  <a:lumMod val="25000"/>
                </a:schemeClr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5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56" y="2927728"/>
            <a:ext cx="1654996" cy="1343856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428920" y="339512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/>
          <p:cNvSpPr/>
          <p:nvPr/>
        </p:nvSpPr>
        <p:spPr>
          <a:xfrm>
            <a:off x="6428920" y="370073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/>
          <p:cNvSpPr/>
          <p:nvPr/>
        </p:nvSpPr>
        <p:spPr>
          <a:xfrm>
            <a:off x="6428920" y="398819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20" y="2444798"/>
            <a:ext cx="5760000" cy="2282034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84" y="4433095"/>
            <a:ext cx="5637600" cy="1921910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168" y="1445179"/>
            <a:ext cx="5760000" cy="199923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168" y="4111635"/>
            <a:ext cx="5760000" cy="17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8219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0447E-7 -4.67475E-6 L -3.20447E-7 -0.25005 " pathEditMode="relative" rAng="0" ptsTypes="AA">
                                      <p:cBhvr>
                                        <p:cTn id="1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0880" y="0"/>
            <a:ext cx="1109276" cy="1109276"/>
          </a:xfrm>
          <a:prstGeom prst="rect">
            <a:avLst/>
          </a:prstGeom>
        </p:spPr>
      </p:pic>
      <p:sp>
        <p:nvSpPr>
          <p:cNvPr id="2" name="idea"/>
          <p:cNvSpPr txBox="1"/>
          <p:nvPr/>
        </p:nvSpPr>
        <p:spPr>
          <a:xfrm>
            <a:off x="-1" y="2353161"/>
            <a:ext cx="1079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cap="all" dirty="0">
                <a:solidFill>
                  <a:srgbClr val="B1F69A"/>
                </a:solidFill>
                <a:latin typeface="+mj-lt"/>
              </a:rPr>
              <a:t>FUNCTIONAL</a:t>
            </a:r>
            <a:endParaRPr lang="de-AT" sz="7200" cap="all" dirty="0">
              <a:solidFill>
                <a:srgbClr val="B1F69A"/>
              </a:solidFill>
              <a:latin typeface="+mj-lt"/>
            </a:endParaRPr>
          </a:p>
        </p:txBody>
      </p:sp>
      <p:sp>
        <p:nvSpPr>
          <p:cNvPr id="4" name="concept"/>
          <p:cNvSpPr txBox="1"/>
          <p:nvPr/>
        </p:nvSpPr>
        <p:spPr>
          <a:xfrm>
            <a:off x="0" y="3553490"/>
            <a:ext cx="1079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>
                <a:solidFill>
                  <a:srgbClr val="6DDDC6"/>
                </a:solidFill>
                <a:latin typeface="+mj-lt"/>
              </a:rPr>
              <a:t>purity</a:t>
            </a:r>
            <a:endParaRPr lang="de-AT" sz="3600" cap="all" dirty="0">
              <a:solidFill>
                <a:srgbClr val="6DDDC6"/>
              </a:solidFill>
              <a:latin typeface="+mj-lt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254" y="6666815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1064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</p:spPr>
        <p:txBody>
          <a:bodyPr/>
          <a:lstStyle/>
          <a:p>
            <a:pPr algn="ctr"/>
            <a:r>
              <a:rPr lang="en-US" sz="5400" cap="all" dirty="0"/>
              <a:t>Pure Functions</a:t>
            </a:r>
            <a:br>
              <a:rPr lang="en-US" sz="5400" cap="all" dirty="0"/>
            </a:br>
            <a:r>
              <a:rPr lang="en-US" sz="2800" cap="all" dirty="0"/>
              <a:t>no side effects</a:t>
            </a:r>
            <a:endParaRPr lang="de-AT" cap="all" dirty="0"/>
          </a:p>
        </p:txBody>
      </p:sp>
      <p:sp>
        <p:nvSpPr>
          <p:cNvPr id="7" name="Rechteck 6"/>
          <p:cNvSpPr/>
          <p:nvPr/>
        </p:nvSpPr>
        <p:spPr>
          <a:xfrm>
            <a:off x="2207555" y="3385227"/>
            <a:ext cx="63846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Fira Code" panose="020B0509050000020004" pitchFamily="49" charset="0"/>
              </a:rPr>
              <a:t>// - same input =&gt; same output</a:t>
            </a:r>
            <a:endParaRPr lang="en-US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Fira Code" panose="020B0509050000020004" pitchFamily="49" charset="0"/>
              </a:rPr>
              <a:t>// - produce no side effects</a:t>
            </a:r>
            <a:endParaRPr lang="en-US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Fira Code" panose="020B0509050000020004" pitchFamily="49" charset="0"/>
              </a:rPr>
              <a:t>// - does not rely on external mutable state</a:t>
            </a:r>
            <a:endParaRPr lang="en-US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720054" y="2708119"/>
            <a:ext cx="436310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// === PURE === //</a:t>
            </a:r>
            <a:b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</a:br>
            <a:endParaRPr lang="de-AT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>
              <a:spcAft>
                <a:spcPts val="600"/>
              </a:spcAft>
            </a:pP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Math.max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(...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values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: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number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[]);</a:t>
            </a:r>
          </a:p>
          <a:p>
            <a:pPr>
              <a:spcAft>
                <a:spcPts val="600"/>
              </a:spcAft>
            </a:pPr>
            <a:r>
              <a:rPr lang="de-AT" dirty="0" err="1">
                <a:solidFill>
                  <a:srgbClr val="0000FF"/>
                </a:solidFill>
                <a:latin typeface="Fira Code" panose="020B0509050000020004" pitchFamily="49" charset="0"/>
              </a:rPr>
              <a:t>const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double = x </a:t>
            </a:r>
            <a:r>
              <a:rPr lang="de-AT" dirty="0">
                <a:solidFill>
                  <a:srgbClr val="0000FF"/>
                </a:solidFill>
                <a:latin typeface="Fira Code" panose="020B0509050000020004" pitchFamily="49" charset="0"/>
              </a:rPr>
              <a:t>=&gt;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x * </a:t>
            </a:r>
            <a:r>
              <a:rPr lang="de-AT" dirty="0">
                <a:solidFill>
                  <a:srgbClr val="09885A"/>
                </a:solidFill>
                <a:latin typeface="Fira Code" panose="020B0509050000020004" pitchFamily="49" charset="0"/>
              </a:rPr>
              <a:t>2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</a:p>
        </p:txBody>
      </p:sp>
      <p:sp>
        <p:nvSpPr>
          <p:cNvPr id="8" name="Rechteck 7"/>
          <p:cNvSpPr/>
          <p:nvPr/>
        </p:nvSpPr>
        <p:spPr>
          <a:xfrm>
            <a:off x="5424692" y="2708119"/>
            <a:ext cx="4655017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// === IMPURE === //</a:t>
            </a:r>
            <a:b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</a:br>
            <a:endParaRPr lang="de-AT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>
              <a:spcAft>
                <a:spcPts val="600"/>
              </a:spcAft>
            </a:pP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Math.random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de-AT" dirty="0" err="1">
                <a:solidFill>
                  <a:srgbClr val="0000FF"/>
                </a:solidFill>
                <a:latin typeface="Fira Code" panose="020B0509050000020004" pitchFamily="49" charset="0"/>
              </a:rPr>
              <a:t>function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addToCart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(item):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void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{</a:t>
            </a:r>
            <a:b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cart.add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(item);</a:t>
            </a:r>
            <a:b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643680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699E-6 -3.20838E-6 L 3.49699E-6 0.32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0880" y="0"/>
            <a:ext cx="1109276" cy="1109276"/>
          </a:xfrm>
          <a:prstGeom prst="rect">
            <a:avLst/>
          </a:prstGeom>
        </p:spPr>
      </p:pic>
      <p:sp>
        <p:nvSpPr>
          <p:cNvPr id="2" name="idea"/>
          <p:cNvSpPr txBox="1"/>
          <p:nvPr/>
        </p:nvSpPr>
        <p:spPr>
          <a:xfrm>
            <a:off x="-1" y="2353161"/>
            <a:ext cx="1079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cap="all" dirty="0">
                <a:solidFill>
                  <a:srgbClr val="B1F69A"/>
                </a:solidFill>
                <a:latin typeface="+mj-lt"/>
              </a:rPr>
              <a:t>FUNCTIONAL</a:t>
            </a:r>
            <a:endParaRPr lang="de-AT" sz="7200" cap="all" dirty="0">
              <a:solidFill>
                <a:srgbClr val="B1F69A"/>
              </a:solidFill>
              <a:latin typeface="+mj-lt"/>
            </a:endParaRPr>
          </a:p>
        </p:txBody>
      </p:sp>
      <p:sp>
        <p:nvSpPr>
          <p:cNvPr id="4" name="concept"/>
          <p:cNvSpPr txBox="1"/>
          <p:nvPr/>
        </p:nvSpPr>
        <p:spPr>
          <a:xfrm>
            <a:off x="0" y="3553490"/>
            <a:ext cx="1079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>
                <a:solidFill>
                  <a:srgbClr val="6DDDC6"/>
                </a:solidFill>
                <a:latin typeface="+mj-lt"/>
              </a:rPr>
              <a:t>purity</a:t>
            </a:r>
            <a:endParaRPr lang="de-AT" sz="3600" cap="all" dirty="0">
              <a:solidFill>
                <a:srgbClr val="6DDDC6"/>
              </a:solidFill>
              <a:latin typeface="+mj-lt"/>
            </a:endParaRPr>
          </a:p>
        </p:txBody>
      </p:sp>
      <p:sp>
        <p:nvSpPr>
          <p:cNvPr id="5" name="motivation"/>
          <p:cNvSpPr txBox="1"/>
          <p:nvPr/>
        </p:nvSpPr>
        <p:spPr>
          <a:xfrm>
            <a:off x="0" y="4199821"/>
            <a:ext cx="1079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>
                <a:solidFill>
                  <a:srgbClr val="51D3D9"/>
                </a:solidFill>
                <a:latin typeface="+mj-lt"/>
              </a:rPr>
              <a:t>declarative</a:t>
            </a:r>
            <a:endParaRPr lang="de-AT" sz="3600" cap="all" dirty="0">
              <a:solidFill>
                <a:srgbClr val="51D3D9"/>
              </a:solidFill>
              <a:latin typeface="+mj-lt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254" y="6666815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2578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63186" y="2388637"/>
            <a:ext cx="9673390" cy="37487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de-AT" dirty="0" err="1">
                <a:solidFill>
                  <a:srgbClr val="0000FF"/>
                </a:solidFill>
                <a:latin typeface="Fira Code" panose="020B0509050000020004" pitchFamily="49" charset="0"/>
              </a:rPr>
              <a:t>const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frameworks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= [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"</a:t>
            </a:r>
            <a:r>
              <a:rPr lang="de-AT" dirty="0" err="1">
                <a:solidFill>
                  <a:srgbClr val="A31515"/>
                </a:solidFill>
                <a:latin typeface="Fira Code" panose="020B0509050000020004" pitchFamily="49" charset="0"/>
              </a:rPr>
              <a:t>React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"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"Cycle"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, 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"</a:t>
            </a:r>
            <a:r>
              <a:rPr lang="de-AT" dirty="0" err="1">
                <a:solidFill>
                  <a:srgbClr val="A31515"/>
                </a:solidFill>
                <a:latin typeface="Fira Code" panose="020B0509050000020004" pitchFamily="49" charset="0"/>
              </a:rPr>
              <a:t>Covfefe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"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];</a:t>
            </a:r>
          </a:p>
          <a:p>
            <a:pPr>
              <a:lnSpc>
                <a:spcPct val="110000"/>
              </a:lnSpc>
            </a:pPr>
            <a:endParaRPr lang="de-AT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console.log(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jsFrameworks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); 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// ["React.js", "Cycle.js", "Covfefe.js"]</a:t>
            </a:r>
            <a:endParaRPr lang="de-AT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>
              <a:lnSpc>
                <a:spcPct val="110000"/>
              </a:lnSpc>
            </a:pPr>
            <a:endParaRPr lang="de-AT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// not </a:t>
            </a:r>
            <a:r>
              <a:rPr lang="de-AT" dirty="0" err="1">
                <a:solidFill>
                  <a:srgbClr val="008000"/>
                </a:solidFill>
                <a:latin typeface="Fira Code" panose="020B0509050000020004" pitchFamily="49" charset="0"/>
              </a:rPr>
              <a:t>functional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 (imperative - </a:t>
            </a:r>
            <a:r>
              <a:rPr lang="de-AT" dirty="0" err="1">
                <a:solidFill>
                  <a:srgbClr val="008000"/>
                </a:solidFill>
                <a:latin typeface="Fira Code" panose="020B0509050000020004" pitchFamily="49" charset="0"/>
              </a:rPr>
              <a:t>you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 </a:t>
            </a:r>
            <a:r>
              <a:rPr lang="de-AT" dirty="0" err="1">
                <a:solidFill>
                  <a:srgbClr val="008000"/>
                </a:solidFill>
                <a:latin typeface="Fira Code" panose="020B0509050000020004" pitchFamily="49" charset="0"/>
              </a:rPr>
              <a:t>have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 </a:t>
            </a:r>
            <a:r>
              <a:rPr lang="de-AT" dirty="0" err="1">
                <a:solidFill>
                  <a:srgbClr val="008000"/>
                </a:solidFill>
                <a:latin typeface="Fira Code" panose="020B0509050000020004" pitchFamily="49" charset="0"/>
              </a:rPr>
              <a:t>to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 </a:t>
            </a:r>
            <a:r>
              <a:rPr lang="de-AT" dirty="0" err="1">
                <a:solidFill>
                  <a:srgbClr val="008000"/>
                </a:solidFill>
                <a:latin typeface="Fira Code" panose="020B0509050000020004" pitchFamily="49" charset="0"/>
              </a:rPr>
              <a:t>specify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 </a:t>
            </a:r>
            <a:r>
              <a:rPr lang="de-AT" dirty="0" err="1">
                <a:solidFill>
                  <a:srgbClr val="008000"/>
                </a:solidFill>
                <a:latin typeface="Fira Code" panose="020B0509050000020004" pitchFamily="49" charset="0"/>
              </a:rPr>
              <a:t>everything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)</a:t>
            </a:r>
            <a:b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</a:br>
            <a:r>
              <a:rPr lang="de-AT" dirty="0" err="1">
                <a:solidFill>
                  <a:srgbClr val="0000FF"/>
                </a:solidFill>
                <a:latin typeface="Fira Code" panose="020B0509050000020004" pitchFamily="49" charset="0"/>
              </a:rPr>
              <a:t>let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jsFrameworks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= [];</a:t>
            </a:r>
            <a:b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de-AT" dirty="0" err="1">
                <a:solidFill>
                  <a:srgbClr val="0000FF"/>
                </a:solidFill>
                <a:latin typeface="Fira Code" panose="020B0509050000020004" pitchFamily="49" charset="0"/>
              </a:rPr>
              <a:t>for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(</a:t>
            </a:r>
            <a:r>
              <a:rPr lang="de-AT" dirty="0" err="1">
                <a:solidFill>
                  <a:srgbClr val="0000FF"/>
                </a:solidFill>
                <a:latin typeface="Fira Code" panose="020B0509050000020004" pitchFamily="49" charset="0"/>
              </a:rPr>
              <a:t>let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i = </a:t>
            </a:r>
            <a:r>
              <a:rPr lang="de-AT" dirty="0">
                <a:solidFill>
                  <a:srgbClr val="09885A"/>
                </a:solidFill>
                <a:latin typeface="Fira Code" panose="020B0509050000020004" pitchFamily="49" charset="0"/>
              </a:rPr>
              <a:t>0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; i &lt;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frameworks.length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; i++) {</a:t>
            </a:r>
            <a:b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jsFrameworks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[i] = 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`</a:t>
            </a:r>
            <a:r>
              <a:rPr lang="de-AT" dirty="0">
                <a:solidFill>
                  <a:srgbClr val="0000FF"/>
                </a:solidFill>
                <a:latin typeface="Fira Code" panose="020B0509050000020004" pitchFamily="49" charset="0"/>
              </a:rPr>
              <a:t>${</a:t>
            </a:r>
            <a:r>
              <a:rPr lang="de-AT" dirty="0" err="1">
                <a:solidFill>
                  <a:srgbClr val="A31515"/>
                </a:solidFill>
                <a:latin typeface="Fira Code" panose="020B0509050000020004" pitchFamily="49" charset="0"/>
              </a:rPr>
              <a:t>frameworks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[i]</a:t>
            </a:r>
            <a:r>
              <a:rPr lang="de-AT" dirty="0">
                <a:solidFill>
                  <a:srgbClr val="0000FF"/>
                </a:solidFill>
                <a:latin typeface="Fira Code" panose="020B0509050000020004" pitchFamily="49" charset="0"/>
              </a:rPr>
              <a:t>}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.</a:t>
            </a:r>
            <a:r>
              <a:rPr lang="de-AT" dirty="0" err="1">
                <a:solidFill>
                  <a:srgbClr val="A31515"/>
                </a:solidFill>
                <a:latin typeface="Fira Code" panose="020B0509050000020004" pitchFamily="49" charset="0"/>
              </a:rPr>
              <a:t>js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`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;</a:t>
            </a:r>
            <a:b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  <a:b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endParaRPr lang="de-AT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pPr>
              <a:lnSpc>
                <a:spcPct val="110000"/>
              </a:lnSpc>
            </a:pP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// </a:t>
            </a:r>
            <a:r>
              <a:rPr lang="de-AT" dirty="0" err="1">
                <a:solidFill>
                  <a:srgbClr val="008000"/>
                </a:solidFill>
                <a:latin typeface="Fira Code" panose="020B0509050000020004" pitchFamily="49" charset="0"/>
              </a:rPr>
              <a:t>functional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 (</a:t>
            </a:r>
            <a:r>
              <a:rPr lang="de-AT" dirty="0" err="1">
                <a:solidFill>
                  <a:srgbClr val="008000"/>
                </a:solidFill>
                <a:latin typeface="Fira Code" panose="020B0509050000020004" pitchFamily="49" charset="0"/>
              </a:rPr>
              <a:t>declarative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 - </a:t>
            </a:r>
            <a:r>
              <a:rPr lang="de-AT" b="1" dirty="0" err="1">
                <a:solidFill>
                  <a:srgbClr val="008000"/>
                </a:solidFill>
                <a:latin typeface="Fira Code" panose="020B0509050000020004" pitchFamily="49" charset="0"/>
              </a:rPr>
              <a:t>specify</a:t>
            </a:r>
            <a:r>
              <a:rPr lang="de-AT" b="1" dirty="0">
                <a:solidFill>
                  <a:srgbClr val="008000"/>
                </a:solidFill>
                <a:latin typeface="Fira Code" panose="020B0509050000020004" pitchFamily="49" charset="0"/>
              </a:rPr>
              <a:t> </a:t>
            </a:r>
            <a:r>
              <a:rPr lang="de-AT" b="1" dirty="0" err="1">
                <a:solidFill>
                  <a:srgbClr val="008000"/>
                </a:solidFill>
                <a:latin typeface="Fira Code" panose="020B0509050000020004" pitchFamily="49" charset="0"/>
              </a:rPr>
              <a:t>what</a:t>
            </a:r>
            <a:r>
              <a:rPr lang="de-AT" b="1" dirty="0">
                <a:solidFill>
                  <a:srgbClr val="008000"/>
                </a:solidFill>
                <a:latin typeface="Fira Code" panose="020B0509050000020004" pitchFamily="49" charset="0"/>
              </a:rPr>
              <a:t>, not </a:t>
            </a:r>
            <a:r>
              <a:rPr lang="de-AT" b="1" dirty="0" err="1">
                <a:solidFill>
                  <a:srgbClr val="008000"/>
                </a:solidFill>
                <a:latin typeface="Fira Code" panose="020B0509050000020004" pitchFamily="49" charset="0"/>
              </a:rPr>
              <a:t>how</a:t>
            </a:r>
            <a:r>
              <a:rPr lang="de-AT" dirty="0">
                <a:solidFill>
                  <a:srgbClr val="008000"/>
                </a:solidFill>
                <a:latin typeface="Fira Code" panose="020B0509050000020004" pitchFamily="49" charset="0"/>
              </a:rPr>
              <a:t>)</a:t>
            </a:r>
            <a:b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de-AT" dirty="0" err="1">
                <a:solidFill>
                  <a:srgbClr val="0000FF"/>
                </a:solidFill>
                <a:latin typeface="Fira Code" panose="020B0509050000020004" pitchFamily="49" charset="0"/>
              </a:rPr>
              <a:t>const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jsFrameworks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= 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frameworks.map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de-AT" dirty="0" err="1">
                <a:solidFill>
                  <a:srgbClr val="000000"/>
                </a:solidFill>
                <a:latin typeface="Fira Code" panose="020B0509050000020004" pitchFamily="49" charset="0"/>
              </a:rPr>
              <a:t>framework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de-AT" dirty="0">
                <a:solidFill>
                  <a:srgbClr val="0000FF"/>
                </a:solidFill>
                <a:latin typeface="Fira Code" panose="020B0509050000020004" pitchFamily="49" charset="0"/>
              </a:rPr>
              <a:t>=&gt;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`</a:t>
            </a:r>
            <a:r>
              <a:rPr lang="de-AT" dirty="0">
                <a:solidFill>
                  <a:srgbClr val="0000FF"/>
                </a:solidFill>
                <a:latin typeface="Fira Code" panose="020B0509050000020004" pitchFamily="49" charset="0"/>
              </a:rPr>
              <a:t>${</a:t>
            </a:r>
            <a:r>
              <a:rPr lang="de-AT" dirty="0" err="1">
                <a:solidFill>
                  <a:srgbClr val="A31515"/>
                </a:solidFill>
                <a:latin typeface="Fira Code" panose="020B0509050000020004" pitchFamily="49" charset="0"/>
              </a:rPr>
              <a:t>framework</a:t>
            </a:r>
            <a:r>
              <a:rPr lang="de-AT" dirty="0">
                <a:solidFill>
                  <a:srgbClr val="0000FF"/>
                </a:solidFill>
                <a:latin typeface="Fira Code" panose="020B0509050000020004" pitchFamily="49" charset="0"/>
              </a:rPr>
              <a:t>}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.</a:t>
            </a:r>
            <a:r>
              <a:rPr lang="de-AT" dirty="0" err="1">
                <a:solidFill>
                  <a:srgbClr val="A31515"/>
                </a:solidFill>
                <a:latin typeface="Fira Code" panose="020B0509050000020004" pitchFamily="49" charset="0"/>
              </a:rPr>
              <a:t>js</a:t>
            </a:r>
            <a:r>
              <a:rPr lang="de-AT" dirty="0">
                <a:solidFill>
                  <a:srgbClr val="A31515"/>
                </a:solidFill>
                <a:latin typeface="Fira Code" panose="020B0509050000020004" pitchFamily="49" charset="0"/>
              </a:rPr>
              <a:t>`</a:t>
            </a:r>
            <a:r>
              <a:rPr lang="de-AT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</p:spPr>
        <p:txBody>
          <a:bodyPr/>
          <a:lstStyle/>
          <a:p>
            <a:pPr algn="ctr"/>
            <a:r>
              <a:rPr lang="en-US" sz="5400" cap="all" dirty="0"/>
              <a:t>declarative</a:t>
            </a:r>
            <a:br>
              <a:rPr lang="en-US" sz="5400" cap="all" dirty="0"/>
            </a:br>
            <a:r>
              <a:rPr lang="en-US" sz="2800" cap="all" dirty="0"/>
              <a:t>“What” not “how”</a:t>
            </a:r>
            <a:endParaRPr lang="de-AT" cap="all" dirty="0"/>
          </a:p>
        </p:txBody>
      </p:sp>
    </p:spTree>
    <p:extLst>
      <p:ext uri="{BB962C8B-B14F-4D97-AF65-F5344CB8AC3E}">
        <p14:creationId xmlns:p14="http://schemas.microsoft.com/office/powerpoint/2010/main" val="3971129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56" y="2927728"/>
            <a:ext cx="1654996" cy="1343856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428920" y="339512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/>
          <p:cNvSpPr/>
          <p:nvPr/>
        </p:nvSpPr>
        <p:spPr>
          <a:xfrm>
            <a:off x="6428920" y="370073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/>
          <p:cNvSpPr/>
          <p:nvPr/>
        </p:nvSpPr>
        <p:spPr>
          <a:xfrm>
            <a:off x="6428920" y="398819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84" y="4394431"/>
            <a:ext cx="5760000" cy="1999238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168" y="4111635"/>
            <a:ext cx="5760000" cy="174933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20" y="645694"/>
            <a:ext cx="5760000" cy="22820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Freihand 14"/>
              <p14:cNvContentPartPr/>
              <p14:nvPr/>
            </p14:nvContentPartPr>
            <p14:xfrm>
              <a:off x="6906434" y="1573607"/>
              <a:ext cx="458640" cy="378480"/>
            </p14:xfrm>
          </p:contentPart>
        </mc:Choice>
        <mc:Fallback xmlns="">
          <p:pic>
            <p:nvPicPr>
              <p:cNvPr id="15" name="Freihand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0874" y="1548039"/>
                <a:ext cx="509040" cy="4288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38238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0880" y="0"/>
            <a:ext cx="1109276" cy="1109276"/>
          </a:xfrm>
          <a:prstGeom prst="rect">
            <a:avLst/>
          </a:prstGeom>
        </p:spPr>
      </p:pic>
      <p:sp>
        <p:nvSpPr>
          <p:cNvPr id="2" name="idea"/>
          <p:cNvSpPr txBox="1"/>
          <p:nvPr/>
        </p:nvSpPr>
        <p:spPr>
          <a:xfrm>
            <a:off x="-1" y="2353161"/>
            <a:ext cx="1079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cap="all" dirty="0">
                <a:solidFill>
                  <a:srgbClr val="B1F69A"/>
                </a:solidFill>
                <a:latin typeface="+mj-lt"/>
              </a:rPr>
              <a:t>REACTIVE</a:t>
            </a:r>
            <a:endParaRPr lang="de-AT" sz="7200" cap="all" dirty="0">
              <a:solidFill>
                <a:srgbClr val="B1F69A"/>
              </a:solidFill>
              <a:latin typeface="+mj-lt"/>
            </a:endParaRPr>
          </a:p>
        </p:txBody>
      </p:sp>
      <p:sp>
        <p:nvSpPr>
          <p:cNvPr id="4" name="concept"/>
          <p:cNvSpPr txBox="1"/>
          <p:nvPr/>
        </p:nvSpPr>
        <p:spPr>
          <a:xfrm>
            <a:off x="0" y="3553490"/>
            <a:ext cx="1079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>
                <a:solidFill>
                  <a:srgbClr val="6DDDC6"/>
                </a:solidFill>
                <a:latin typeface="+mj-lt"/>
              </a:rPr>
              <a:t>Inversion of Control</a:t>
            </a:r>
            <a:endParaRPr lang="de-AT" sz="3600" cap="all" dirty="0">
              <a:solidFill>
                <a:srgbClr val="6DDDC6"/>
              </a:solidFill>
              <a:latin typeface="+mj-lt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254" y="6666815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6167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cap="all" dirty="0"/>
              <a:t>Inversion of Control</a:t>
            </a:r>
            <a:endParaRPr lang="de-AT" sz="5400" dirty="0"/>
          </a:p>
        </p:txBody>
      </p:sp>
      <p:cxnSp>
        <p:nvCxnSpPr>
          <p:cNvPr id="8" name="Gerader Verbinder 7"/>
          <p:cNvCxnSpPr/>
          <p:nvPr/>
        </p:nvCxnSpPr>
        <p:spPr>
          <a:xfrm>
            <a:off x="5399881" y="2460048"/>
            <a:ext cx="0" cy="266930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904408" y="4051877"/>
            <a:ext cx="36000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300" dirty="0" err="1">
                <a:solidFill>
                  <a:srgbClr val="0000FF"/>
                </a:solidFill>
                <a:latin typeface="Fira Code" panose="020B0509050000020004" pitchFamily="49" charset="0"/>
              </a:rPr>
              <a:t>function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de-AT" sz="1300" dirty="0" err="1">
                <a:solidFill>
                  <a:srgbClr val="000000"/>
                </a:solidFill>
                <a:latin typeface="Fira Code" panose="020B0509050000020004" pitchFamily="49" charset="0"/>
              </a:rPr>
              <a:t>onGreatGreatMessage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() {</a:t>
            </a:r>
          </a:p>
          <a:p>
            <a:r>
              <a:rPr lang="de-AT" sz="1300" dirty="0">
                <a:solidFill>
                  <a:srgbClr val="008000"/>
                </a:solidFill>
                <a:latin typeface="Fira Code" panose="020B0509050000020004" pitchFamily="49" charset="0"/>
              </a:rPr>
              <a:t>  // ...</a:t>
            </a:r>
            <a:endParaRPr lang="de-AT" sz="13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  </a:t>
            </a:r>
            <a:r>
              <a:rPr lang="de-AT" sz="1300" dirty="0" err="1">
                <a:solidFill>
                  <a:srgbClr val="000000"/>
                </a:solidFill>
                <a:latin typeface="Fira Code" panose="020B0509050000020004" pitchFamily="49" charset="0"/>
              </a:rPr>
              <a:t>Twitter.tweet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de-AT" sz="1300" dirty="0">
                <a:solidFill>
                  <a:srgbClr val="A31515"/>
                </a:solidFill>
                <a:latin typeface="Fira Code" panose="020B0509050000020004" pitchFamily="49" charset="0"/>
              </a:rPr>
              <a:t>"</a:t>
            </a:r>
            <a:r>
              <a:rPr lang="de-AT" sz="1300" dirty="0" err="1">
                <a:solidFill>
                  <a:srgbClr val="A31515"/>
                </a:solidFill>
                <a:latin typeface="Fira Code" panose="020B0509050000020004" pitchFamily="49" charset="0"/>
              </a:rPr>
              <a:t>covfefe</a:t>
            </a:r>
            <a:r>
              <a:rPr lang="de-AT" sz="1300" dirty="0">
                <a:solidFill>
                  <a:srgbClr val="A31515"/>
                </a:solidFill>
                <a:latin typeface="Fira Code" panose="020B0509050000020004" pitchFamily="49" charset="0"/>
              </a:rPr>
              <a:t>"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);</a:t>
            </a:r>
          </a:p>
          <a:p>
            <a:r>
              <a:rPr lang="de-AT" sz="1300" dirty="0">
                <a:solidFill>
                  <a:srgbClr val="008000"/>
                </a:solidFill>
                <a:latin typeface="Fira Code" panose="020B0509050000020004" pitchFamily="49" charset="0"/>
              </a:rPr>
              <a:t>  // ...</a:t>
            </a:r>
            <a:endParaRPr lang="de-AT" sz="13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  <a:endParaRPr lang="de-AT" sz="1300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484562" y="5561804"/>
            <a:ext cx="3830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dirty="0">
                <a:latin typeface="+mj-lt"/>
              </a:rPr>
              <a:t>Twitter gets reactive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tweet(…) can be </a:t>
            </a:r>
            <a:r>
              <a:rPr lang="en-US" b="1" dirty="0"/>
              <a:t>private</a:t>
            </a:r>
            <a:r>
              <a:rPr lang="en-US" dirty="0"/>
              <a:t> now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Logic</a:t>
            </a:r>
            <a:r>
              <a:rPr lang="en-US" dirty="0"/>
              <a:t> is </a:t>
            </a:r>
            <a:r>
              <a:rPr lang="en-US" b="1" dirty="0"/>
              <a:t>defined solely</a:t>
            </a:r>
            <a:r>
              <a:rPr lang="en-US" dirty="0"/>
              <a:t> in Twitter</a:t>
            </a:r>
            <a:endParaRPr lang="de-AT" dirty="0"/>
          </a:p>
        </p:txBody>
      </p:sp>
      <p:sp>
        <p:nvSpPr>
          <p:cNvPr id="17" name="Rechteck 16"/>
          <p:cNvSpPr/>
          <p:nvPr/>
        </p:nvSpPr>
        <p:spPr>
          <a:xfrm>
            <a:off x="11427442" y="1069571"/>
            <a:ext cx="3600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 err="1">
                <a:solidFill>
                  <a:srgbClr val="0000FF"/>
                </a:solidFill>
                <a:latin typeface="Fira Code" panose="020B0509050000020004" pitchFamily="49" charset="0"/>
              </a:rPr>
              <a:t>function</a:t>
            </a:r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 </a:t>
            </a:r>
            <a:r>
              <a:rPr lang="de-AT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onNetworkRequest</a:t>
            </a:r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() {</a:t>
            </a:r>
          </a:p>
          <a:p>
            <a:r>
              <a:rPr lang="de-AT" sz="1400" dirty="0">
                <a:solidFill>
                  <a:srgbClr val="008000"/>
                </a:solidFill>
                <a:latin typeface="Fira Code" panose="020B0509050000020004" pitchFamily="49" charset="0"/>
              </a:rPr>
              <a:t>  // ...</a:t>
            </a:r>
            <a:endParaRPr lang="de-AT" sz="14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  </a:t>
            </a:r>
            <a:r>
              <a:rPr lang="de-AT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Bar.incrementCounter</a:t>
            </a:r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</a:p>
          <a:p>
            <a:r>
              <a:rPr lang="de-AT" sz="1400" dirty="0">
                <a:solidFill>
                  <a:srgbClr val="008000"/>
                </a:solidFill>
                <a:latin typeface="Fira Code" panose="020B0509050000020004" pitchFamily="49" charset="0"/>
              </a:rPr>
              <a:t>  // ...</a:t>
            </a:r>
            <a:endParaRPr lang="de-AT" sz="14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}</a:t>
            </a:r>
            <a:endParaRPr lang="de-AT" sz="1400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1427442" y="2421241"/>
            <a:ext cx="45474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Foo.addOnNetworkRequestListener</a:t>
            </a:r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(() </a:t>
            </a:r>
            <a:r>
              <a:rPr lang="de-AT" sz="1400" dirty="0">
                <a:solidFill>
                  <a:srgbClr val="0000FF"/>
                </a:solidFill>
                <a:latin typeface="Fira Code" panose="020B0509050000020004" pitchFamily="49" charset="0"/>
              </a:rPr>
              <a:t>=&gt;</a:t>
            </a:r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  </a:t>
            </a:r>
            <a:r>
              <a:rPr lang="de-AT" sz="1400" dirty="0" err="1">
                <a:solidFill>
                  <a:srgbClr val="000000"/>
                </a:solidFill>
                <a:latin typeface="Fira Code" panose="020B0509050000020004" pitchFamily="49" charset="0"/>
              </a:rPr>
              <a:t>self.incrementCounter</a:t>
            </a:r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(); </a:t>
            </a:r>
            <a:r>
              <a:rPr lang="de-AT" sz="1400" dirty="0">
                <a:solidFill>
                  <a:srgbClr val="008000"/>
                </a:solidFill>
                <a:latin typeface="Fira Code" panose="020B0509050000020004" pitchFamily="49" charset="0"/>
              </a:rPr>
              <a:t>// </a:t>
            </a:r>
            <a:r>
              <a:rPr lang="de-AT" sz="1400" dirty="0" err="1">
                <a:solidFill>
                  <a:srgbClr val="008000"/>
                </a:solidFill>
                <a:latin typeface="Fira Code" panose="020B0509050000020004" pitchFamily="49" charset="0"/>
              </a:rPr>
              <a:t>self</a:t>
            </a:r>
            <a:r>
              <a:rPr lang="de-AT" sz="1400" dirty="0">
                <a:solidFill>
                  <a:srgbClr val="008000"/>
                </a:solidFill>
                <a:latin typeface="Fira Code" panose="020B0509050000020004" pitchFamily="49" charset="0"/>
              </a:rPr>
              <a:t> </a:t>
            </a:r>
            <a:r>
              <a:rPr lang="de-AT" sz="1400" dirty="0" err="1">
                <a:solidFill>
                  <a:srgbClr val="008000"/>
                </a:solidFill>
                <a:latin typeface="Fira Code" panose="020B0509050000020004" pitchFamily="49" charset="0"/>
              </a:rPr>
              <a:t>is</a:t>
            </a:r>
            <a:r>
              <a:rPr lang="de-AT" sz="1400" dirty="0">
                <a:solidFill>
                  <a:srgbClr val="008000"/>
                </a:solidFill>
                <a:latin typeface="Fira Code" panose="020B0509050000020004" pitchFamily="49" charset="0"/>
              </a:rPr>
              <a:t> Bar</a:t>
            </a:r>
            <a:endParaRPr lang="de-AT" sz="14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de-AT" sz="1400" dirty="0">
                <a:solidFill>
                  <a:srgbClr val="000000"/>
                </a:solidFill>
                <a:latin typeface="Fira Code" panose="020B0509050000020004" pitchFamily="49" charset="0"/>
              </a:rPr>
              <a:t>});</a:t>
            </a:r>
            <a:endParaRPr lang="de-AT" sz="1400" b="0" dirty="0">
              <a:solidFill>
                <a:srgbClr val="000000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821607" y="4047721"/>
            <a:ext cx="454749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300" dirty="0" err="1">
                <a:solidFill>
                  <a:srgbClr val="000000"/>
                </a:solidFill>
                <a:latin typeface="Fira Code" panose="020B0509050000020004" pitchFamily="49" charset="0"/>
              </a:rPr>
              <a:t>POTUS.addOnGreatGreatMessageListener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(() </a:t>
            </a:r>
            <a:r>
              <a:rPr lang="de-AT" sz="1300" dirty="0">
                <a:solidFill>
                  <a:srgbClr val="0000FF"/>
                </a:solidFill>
                <a:latin typeface="Fira Code" panose="020B0509050000020004" pitchFamily="49" charset="0"/>
              </a:rPr>
              <a:t>=&gt;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  </a:t>
            </a:r>
            <a:r>
              <a:rPr lang="de-AT" sz="1300" dirty="0" err="1">
                <a:solidFill>
                  <a:srgbClr val="000000"/>
                </a:solidFill>
                <a:latin typeface="Fira Code" panose="020B0509050000020004" pitchFamily="49" charset="0"/>
              </a:rPr>
              <a:t>self.tweet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(</a:t>
            </a:r>
            <a:r>
              <a:rPr lang="de-AT" sz="1300" dirty="0">
                <a:solidFill>
                  <a:srgbClr val="A31515"/>
                </a:solidFill>
                <a:latin typeface="Fira Code" panose="020B0509050000020004" pitchFamily="49" charset="0"/>
              </a:rPr>
              <a:t>"</a:t>
            </a:r>
            <a:r>
              <a:rPr lang="de-AT" sz="1300" dirty="0" err="1">
                <a:solidFill>
                  <a:srgbClr val="A31515"/>
                </a:solidFill>
                <a:latin typeface="Fira Code" panose="020B0509050000020004" pitchFamily="49" charset="0"/>
              </a:rPr>
              <a:t>covfefe</a:t>
            </a:r>
            <a:r>
              <a:rPr lang="de-AT" sz="1300" dirty="0">
                <a:solidFill>
                  <a:srgbClr val="A31515"/>
                </a:solidFill>
                <a:latin typeface="Fira Code" panose="020B0509050000020004" pitchFamily="49" charset="0"/>
              </a:rPr>
              <a:t>"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); </a:t>
            </a:r>
            <a:r>
              <a:rPr lang="de-AT" sz="1300" dirty="0">
                <a:solidFill>
                  <a:srgbClr val="008000"/>
                </a:solidFill>
                <a:latin typeface="Fira Code" panose="020B0509050000020004" pitchFamily="49" charset="0"/>
              </a:rPr>
              <a:t>// </a:t>
            </a:r>
            <a:r>
              <a:rPr lang="de-AT" sz="1300" dirty="0" err="1">
                <a:solidFill>
                  <a:srgbClr val="008000"/>
                </a:solidFill>
                <a:latin typeface="Fira Code" panose="020B0509050000020004" pitchFamily="49" charset="0"/>
              </a:rPr>
              <a:t>self</a:t>
            </a:r>
            <a:r>
              <a:rPr lang="de-AT" sz="1300" dirty="0">
                <a:solidFill>
                  <a:srgbClr val="008000"/>
                </a:solidFill>
                <a:latin typeface="Fira Code" panose="020B0509050000020004" pitchFamily="49" charset="0"/>
              </a:rPr>
              <a:t> </a:t>
            </a:r>
            <a:r>
              <a:rPr lang="de-AT" sz="1300" dirty="0" err="1">
                <a:solidFill>
                  <a:srgbClr val="008000"/>
                </a:solidFill>
                <a:latin typeface="Fira Code" panose="020B0509050000020004" pitchFamily="49" charset="0"/>
              </a:rPr>
              <a:t>is</a:t>
            </a:r>
            <a:r>
              <a:rPr lang="de-AT" sz="1300" dirty="0">
                <a:solidFill>
                  <a:srgbClr val="008000"/>
                </a:solidFill>
                <a:latin typeface="Fira Code" panose="020B0509050000020004" pitchFamily="49" charset="0"/>
              </a:rPr>
              <a:t> Twitter</a:t>
            </a:r>
            <a:endParaRPr lang="de-AT" sz="1300" dirty="0">
              <a:solidFill>
                <a:srgbClr val="000000"/>
              </a:solidFill>
              <a:latin typeface="Fira Code" panose="020B0509050000020004" pitchFamily="49" charset="0"/>
            </a:endParaRPr>
          </a:p>
          <a:p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});</a:t>
            </a:r>
          </a:p>
        </p:txBody>
      </p:sp>
      <p:sp>
        <p:nvSpPr>
          <p:cNvPr id="20" name="Rechteck 19"/>
          <p:cNvSpPr/>
          <p:nvPr/>
        </p:nvSpPr>
        <p:spPr>
          <a:xfrm>
            <a:off x="5821606" y="4046768"/>
            <a:ext cx="454749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       </a:t>
            </a:r>
            <a:r>
              <a:rPr lang="de-AT" sz="1300" dirty="0" err="1">
                <a:solidFill>
                  <a:srgbClr val="000000"/>
                </a:solidFill>
                <a:latin typeface="Fira Code" panose="020B0509050000020004" pitchFamily="49" charset="0"/>
              </a:rPr>
              <a:t>preventBullshit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();</a:t>
            </a:r>
            <a:b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</a:br>
            <a:endParaRPr lang="de-AT" sz="1300" dirty="0">
              <a:solidFill>
                <a:srgbClr val="000000"/>
              </a:solidFill>
              <a:latin typeface="Fira Code" panose="020B0509050000020004" pitchFamily="49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5821606" y="4046768"/>
            <a:ext cx="454749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300" dirty="0" err="1">
                <a:solidFill>
                  <a:srgbClr val="000000"/>
                </a:solidFill>
                <a:latin typeface="Fira Code" panose="020B0509050000020004" pitchFamily="49" charset="0"/>
              </a:rPr>
              <a:t>POTUS.addOnGreatGreatMessageListener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(() </a:t>
            </a:r>
            <a:r>
              <a:rPr lang="de-AT" sz="1300" dirty="0">
                <a:solidFill>
                  <a:srgbClr val="0000FF"/>
                </a:solidFill>
                <a:latin typeface="Fira Code" panose="020B0509050000020004" pitchFamily="49" charset="0"/>
              </a:rPr>
              <a:t>=&gt;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 {</a:t>
            </a:r>
          </a:p>
          <a:p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  </a:t>
            </a:r>
            <a:r>
              <a:rPr lang="de-AT" sz="1300" dirty="0" err="1">
                <a:solidFill>
                  <a:srgbClr val="000000"/>
                </a:solidFill>
                <a:latin typeface="Fira Code" panose="020B0509050000020004" pitchFamily="49" charset="0"/>
              </a:rPr>
              <a:t>self</a:t>
            </a:r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.</a:t>
            </a:r>
          </a:p>
          <a:p>
            <a:r>
              <a:rPr lang="de-AT" sz="1300" dirty="0">
                <a:solidFill>
                  <a:srgbClr val="000000"/>
                </a:solidFill>
                <a:latin typeface="Fira Code" panose="020B0509050000020004" pitchFamily="49" charset="0"/>
              </a:rPr>
              <a:t>});</a:t>
            </a:r>
          </a:p>
        </p:txBody>
      </p:sp>
      <p:grpSp>
        <p:nvGrpSpPr>
          <p:cNvPr id="34" name="Gruppieren 33"/>
          <p:cNvGrpSpPr/>
          <p:nvPr/>
        </p:nvGrpSpPr>
        <p:grpSpPr>
          <a:xfrm>
            <a:off x="737608" y="2590264"/>
            <a:ext cx="3881835" cy="988219"/>
            <a:chOff x="1728439" y="1433022"/>
            <a:chExt cx="3881835" cy="988219"/>
          </a:xfrm>
        </p:grpSpPr>
        <p:sp>
          <p:nvSpPr>
            <p:cNvPr id="22" name="Rechteck 21"/>
            <p:cNvSpPr/>
            <p:nvPr/>
          </p:nvSpPr>
          <p:spPr>
            <a:xfrm>
              <a:off x="1728439" y="1865469"/>
              <a:ext cx="1360449" cy="55577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POTUS</a:t>
              </a:r>
              <a:endParaRPr lang="de-AT" sz="2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4249825" y="1865469"/>
              <a:ext cx="1360449" cy="5557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Twitter</a:t>
              </a:r>
              <a:endParaRPr lang="de-AT" sz="2400" dirty="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25" name="Gerade Verbindung mit Pfeil 24"/>
            <p:cNvCxnSpPr>
              <a:cxnSpLocks/>
              <a:stCxn id="22" idx="3"/>
            </p:cNvCxnSpPr>
            <p:nvPr/>
          </p:nvCxnSpPr>
          <p:spPr>
            <a:xfrm>
              <a:off x="3088888" y="2143355"/>
              <a:ext cx="767607" cy="0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/>
          </p:nvSpPr>
          <p:spPr>
            <a:xfrm>
              <a:off x="1728439" y="1433249"/>
              <a:ext cx="1360449" cy="432220"/>
            </a:xfrm>
            <a:prstGeom prst="rect">
              <a:avLst/>
            </a:prstGeom>
            <a:noFill/>
          </p:spPr>
          <p:txBody>
            <a:bodyPr wrap="square" bIns="108000" rtlCol="0" anchor="b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proactive</a:t>
              </a:r>
              <a:endParaRPr lang="de-AT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4249825" y="1433022"/>
              <a:ext cx="1360449" cy="432220"/>
            </a:xfrm>
            <a:prstGeom prst="rect">
              <a:avLst/>
            </a:prstGeom>
            <a:noFill/>
          </p:spPr>
          <p:txBody>
            <a:bodyPr wrap="square" bIns="108000" rtlCol="0" anchor="b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passive</a:t>
              </a:r>
              <a:endParaRPr lang="de-AT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6180320" y="2611437"/>
            <a:ext cx="3881835" cy="988219"/>
            <a:chOff x="1728439" y="1433022"/>
            <a:chExt cx="3881835" cy="988219"/>
          </a:xfrm>
        </p:grpSpPr>
        <p:sp>
          <p:nvSpPr>
            <p:cNvPr id="36" name="Rechteck 35"/>
            <p:cNvSpPr/>
            <p:nvPr/>
          </p:nvSpPr>
          <p:spPr>
            <a:xfrm>
              <a:off x="1728439" y="1865469"/>
              <a:ext cx="1360449" cy="55577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POTUS</a:t>
              </a:r>
              <a:endParaRPr lang="de-AT" sz="2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7" name="Rechteck 36"/>
            <p:cNvSpPr/>
            <p:nvPr/>
          </p:nvSpPr>
          <p:spPr>
            <a:xfrm>
              <a:off x="4249825" y="1865469"/>
              <a:ext cx="1360449" cy="5557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Twitter</a:t>
              </a:r>
              <a:endParaRPr lang="de-AT" sz="2400" dirty="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38" name="Gerade Verbindung mit Pfeil 37"/>
            <p:cNvCxnSpPr>
              <a:cxnSpLocks/>
              <a:endCxn id="37" idx="1"/>
            </p:cNvCxnSpPr>
            <p:nvPr/>
          </p:nvCxnSpPr>
          <p:spPr>
            <a:xfrm>
              <a:off x="3540955" y="2143355"/>
              <a:ext cx="708870" cy="0"/>
            </a:xfrm>
            <a:prstGeom prst="straightConnector1">
              <a:avLst/>
            </a:prstGeom>
            <a:ln w="28575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/>
            <p:cNvSpPr txBox="1"/>
            <p:nvPr/>
          </p:nvSpPr>
          <p:spPr>
            <a:xfrm>
              <a:off x="1728439" y="1433249"/>
              <a:ext cx="1360449" cy="432220"/>
            </a:xfrm>
            <a:prstGeom prst="rect">
              <a:avLst/>
            </a:prstGeom>
            <a:noFill/>
          </p:spPr>
          <p:txBody>
            <a:bodyPr wrap="square" bIns="108000" rtlCol="0" anchor="b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listenable</a:t>
              </a:r>
              <a:endParaRPr lang="de-AT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4249825" y="1433022"/>
              <a:ext cx="1360449" cy="432220"/>
            </a:xfrm>
            <a:prstGeom prst="rect">
              <a:avLst/>
            </a:prstGeom>
            <a:noFill/>
          </p:spPr>
          <p:txBody>
            <a:bodyPr wrap="square" bIns="108000" rtlCol="0" anchor="b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reactive</a:t>
              </a:r>
              <a:endParaRPr lang="de-AT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2995503" y="3253368"/>
            <a:ext cx="4808756" cy="714162"/>
            <a:chOff x="1561840" y="1786274"/>
            <a:chExt cx="4808756" cy="714162"/>
          </a:xfrm>
        </p:grpSpPr>
        <p:sp>
          <p:nvSpPr>
            <p:cNvPr id="42" name="Rechteck 41"/>
            <p:cNvSpPr/>
            <p:nvPr/>
          </p:nvSpPr>
          <p:spPr>
            <a:xfrm>
              <a:off x="1561840" y="1786274"/>
              <a:ext cx="1693648" cy="7141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POTUS</a:t>
              </a:r>
              <a:endParaRPr lang="de-AT" sz="2400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677418" y="1787227"/>
              <a:ext cx="1693178" cy="71225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Twitter</a:t>
              </a:r>
              <a:endParaRPr lang="de-AT" sz="2400" dirty="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4" name="Gerade Verbindung mit Pfeil 43"/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3255488" y="2143355"/>
              <a:ext cx="1421930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170159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9" grpId="0"/>
      <p:bldP spid="19" grpId="1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0880" y="0"/>
            <a:ext cx="1109276" cy="1109276"/>
          </a:xfrm>
          <a:prstGeom prst="rect">
            <a:avLst/>
          </a:prstGeom>
        </p:spPr>
      </p:pic>
      <p:sp>
        <p:nvSpPr>
          <p:cNvPr id="2" name="idea"/>
          <p:cNvSpPr txBox="1"/>
          <p:nvPr/>
        </p:nvSpPr>
        <p:spPr>
          <a:xfrm>
            <a:off x="-1" y="2353161"/>
            <a:ext cx="10799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cap="all" dirty="0">
                <a:solidFill>
                  <a:srgbClr val="B1F69A"/>
                </a:solidFill>
                <a:latin typeface="+mj-lt"/>
              </a:rPr>
              <a:t>REACTIVE</a:t>
            </a:r>
            <a:endParaRPr lang="de-AT" sz="7200" cap="all" dirty="0">
              <a:solidFill>
                <a:srgbClr val="B1F69A"/>
              </a:solidFill>
              <a:latin typeface="+mj-lt"/>
            </a:endParaRPr>
          </a:p>
        </p:txBody>
      </p:sp>
      <p:sp>
        <p:nvSpPr>
          <p:cNvPr id="4" name="concept"/>
          <p:cNvSpPr txBox="1"/>
          <p:nvPr/>
        </p:nvSpPr>
        <p:spPr>
          <a:xfrm>
            <a:off x="0" y="3553490"/>
            <a:ext cx="1079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>
                <a:solidFill>
                  <a:srgbClr val="6DDDC6"/>
                </a:solidFill>
                <a:latin typeface="+mj-lt"/>
              </a:rPr>
              <a:t>Inversion of Control</a:t>
            </a:r>
            <a:endParaRPr lang="de-AT" sz="3600" cap="all" dirty="0">
              <a:solidFill>
                <a:srgbClr val="6DDDC6"/>
              </a:solidFill>
              <a:latin typeface="+mj-lt"/>
            </a:endParaRPr>
          </a:p>
        </p:txBody>
      </p:sp>
      <p:sp>
        <p:nvSpPr>
          <p:cNvPr id="5" name="motivation"/>
          <p:cNvSpPr txBox="1"/>
          <p:nvPr/>
        </p:nvSpPr>
        <p:spPr>
          <a:xfrm>
            <a:off x="0" y="4199821"/>
            <a:ext cx="10799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>
                <a:solidFill>
                  <a:srgbClr val="51D3D9"/>
                </a:solidFill>
                <a:latin typeface="+mj-lt"/>
              </a:rPr>
              <a:t>Streams/Observables (DEMO)</a:t>
            </a:r>
            <a:endParaRPr lang="de-AT" sz="3600" cap="all" dirty="0">
              <a:solidFill>
                <a:srgbClr val="51D3D9"/>
              </a:solidFill>
              <a:latin typeface="+mj-lt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254" y="6666815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531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077528" y="3275699"/>
            <a:ext cx="580608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ea typeface="Segoe UI Emoji" panose="020B0502040204020203" pitchFamily="34" charset="0"/>
                <a:cs typeface="Times New Roman" panose="02020603050405020304" pitchFamily="18" charset="0"/>
              </a:rPr>
              <a:t>{ }</a:t>
            </a:r>
            <a:endParaRPr lang="de-AT" sz="3600" dirty="0">
              <a:solidFill>
                <a:schemeClr val="bg1"/>
              </a:solidFill>
              <a:latin typeface="+mj-lt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01491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E5DA1-C8D1-4AE4-9BE9-DA1D6F31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B0F5AB-B596-4055-B1B6-EFAF822A0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category theory</a:t>
            </a:r>
          </a:p>
          <a:p>
            <a:r>
              <a:rPr lang="en-US" dirty="0"/>
              <a:t>monads</a:t>
            </a:r>
          </a:p>
          <a:p>
            <a:r>
              <a:rPr lang="en-US" dirty="0" err="1"/>
              <a:t>applicatives</a:t>
            </a:r>
            <a:endParaRPr lang="en-US" dirty="0"/>
          </a:p>
          <a:p>
            <a:r>
              <a:rPr lang="en-US" dirty="0" err="1"/>
              <a:t>functors</a:t>
            </a:r>
            <a:endParaRPr lang="en-US" dirty="0"/>
          </a:p>
          <a:p>
            <a:r>
              <a:rPr lang="en-US" dirty="0"/>
              <a:t>DSLs</a:t>
            </a:r>
          </a:p>
          <a:p>
            <a:r>
              <a:rPr lang="en-US" dirty="0"/>
              <a:t>property-based testing</a:t>
            </a:r>
          </a:p>
          <a:p>
            <a:r>
              <a:rPr lang="en-US" dirty="0"/>
              <a:t>currying</a:t>
            </a:r>
          </a:p>
          <a:p>
            <a:r>
              <a:rPr lang="en-US" dirty="0"/>
              <a:t>functional programming</a:t>
            </a:r>
          </a:p>
          <a:p>
            <a:r>
              <a:rPr lang="en-US" dirty="0"/>
              <a:t>dependency rejection</a:t>
            </a:r>
          </a:p>
          <a:p>
            <a:r>
              <a:rPr lang="en-US" dirty="0"/>
              <a:t>reactive programming</a:t>
            </a:r>
          </a:p>
          <a:p>
            <a:r>
              <a:rPr lang="en-US" dirty="0" err="1"/>
              <a:t>mappables</a:t>
            </a:r>
            <a:endParaRPr lang="en-US" dirty="0"/>
          </a:p>
          <a:p>
            <a:r>
              <a:rPr lang="en-US" dirty="0"/>
              <a:t>identity</a:t>
            </a:r>
          </a:p>
          <a:p>
            <a:r>
              <a:rPr lang="en-US" dirty="0"/>
              <a:t>type-drive development</a:t>
            </a:r>
          </a:p>
          <a:p>
            <a:r>
              <a:rPr lang="en-US" dirty="0"/>
              <a:t>hole-driven development</a:t>
            </a:r>
          </a:p>
          <a:p>
            <a:r>
              <a:rPr lang="en-US" dirty="0"/>
              <a:t>type-level programming</a:t>
            </a:r>
          </a:p>
          <a:p>
            <a:r>
              <a:rPr lang="en-US" dirty="0"/>
              <a:t>elm</a:t>
            </a:r>
          </a:p>
          <a:p>
            <a:r>
              <a:rPr lang="en-US" dirty="0" err="1"/>
              <a:t>haskell</a:t>
            </a:r>
            <a:endParaRPr lang="en-US" dirty="0"/>
          </a:p>
          <a:p>
            <a:endParaRPr lang="en-US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7062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56" y="2927728"/>
            <a:ext cx="1654996" cy="1343856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428920" y="339512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Ellipse 16"/>
          <p:cNvSpPr/>
          <p:nvPr/>
        </p:nvSpPr>
        <p:spPr>
          <a:xfrm>
            <a:off x="6428920" y="370073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/>
          <p:cNvSpPr/>
          <p:nvPr/>
        </p:nvSpPr>
        <p:spPr>
          <a:xfrm>
            <a:off x="6428920" y="398819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84" y="4519383"/>
            <a:ext cx="5760000" cy="174933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20" y="645694"/>
            <a:ext cx="5760000" cy="22820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Freihand 14"/>
              <p14:cNvContentPartPr/>
              <p14:nvPr/>
            </p14:nvContentPartPr>
            <p14:xfrm>
              <a:off x="6906434" y="1573607"/>
              <a:ext cx="458640" cy="378480"/>
            </p14:xfrm>
          </p:contentPart>
        </mc:Choice>
        <mc:Fallback xmlns="">
          <p:pic>
            <p:nvPicPr>
              <p:cNvPr id="15" name="Freihand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0874" y="1548039"/>
                <a:ext cx="509040" cy="428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Freihand 10"/>
              <p14:cNvContentPartPr/>
              <p14:nvPr/>
            </p14:nvContentPartPr>
            <p14:xfrm>
              <a:off x="7914357" y="1573607"/>
              <a:ext cx="458640" cy="378480"/>
            </p14:xfrm>
          </p:contentPart>
        </mc:Choice>
        <mc:Fallback xmlns="">
          <p:pic>
            <p:nvPicPr>
              <p:cNvPr id="11" name="Freihand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8797" y="1548039"/>
                <a:ext cx="509040" cy="428896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uppieren 13"/>
          <p:cNvGrpSpPr/>
          <p:nvPr/>
        </p:nvGrpSpPr>
        <p:grpSpPr>
          <a:xfrm>
            <a:off x="3746151" y="5518916"/>
            <a:ext cx="5362560" cy="638160"/>
            <a:chOff x="3746151" y="5518916"/>
            <a:chExt cx="5362560" cy="63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Freihand 6"/>
                <p14:cNvContentPartPr/>
                <p14:nvPr/>
              </p14:nvContentPartPr>
              <p14:xfrm>
                <a:off x="5518551" y="5518916"/>
                <a:ext cx="762240" cy="316320"/>
              </p14:xfrm>
            </p:contentPart>
          </mc:Choice>
          <mc:Fallback xmlns="">
            <p:pic>
              <p:nvPicPr>
                <p:cNvPr id="7" name="Freihand 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94427" y="5471054"/>
                  <a:ext cx="809767" cy="412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Freihand 7"/>
                <p14:cNvContentPartPr/>
                <p14:nvPr/>
              </p14:nvContentPartPr>
              <p14:xfrm>
                <a:off x="7273911" y="5592356"/>
                <a:ext cx="948480" cy="237360"/>
              </p14:xfrm>
            </p:contentPart>
          </mc:Choice>
          <mc:Fallback xmlns="">
            <p:pic>
              <p:nvPicPr>
                <p:cNvPr id="8" name="Freihand 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49794" y="5544452"/>
                  <a:ext cx="995994" cy="333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Freihand 8"/>
                <p14:cNvContentPartPr/>
                <p14:nvPr/>
              </p14:nvContentPartPr>
              <p14:xfrm>
                <a:off x="8318151" y="5603636"/>
                <a:ext cx="790560" cy="231600"/>
              </p14:xfrm>
            </p:contentPart>
          </mc:Choice>
          <mc:Fallback xmlns="">
            <p:pic>
              <p:nvPicPr>
                <p:cNvPr id="9" name="Freihand 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94031" y="5555731"/>
                  <a:ext cx="838080" cy="327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Freihand 11"/>
                <p14:cNvContentPartPr/>
                <p14:nvPr/>
              </p14:nvContentPartPr>
              <p14:xfrm>
                <a:off x="3746151" y="5891636"/>
                <a:ext cx="1179840" cy="265440"/>
              </p14:xfrm>
            </p:contentPart>
          </mc:Choice>
          <mc:Fallback xmlns="">
            <p:pic>
              <p:nvPicPr>
                <p:cNvPr id="12" name="Freihand 1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22029" y="5843734"/>
                  <a:ext cx="1227365" cy="361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Freihand 12"/>
                <p14:cNvContentPartPr/>
                <p14:nvPr/>
              </p14:nvContentPartPr>
              <p14:xfrm>
                <a:off x="6342231" y="5569556"/>
                <a:ext cx="858240" cy="293760"/>
              </p14:xfrm>
            </p:contentPart>
          </mc:Choice>
          <mc:Fallback xmlns="">
            <p:pic>
              <p:nvPicPr>
                <p:cNvPr id="13" name="Freihand 1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18111" y="5521676"/>
                  <a:ext cx="905760" cy="38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005014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1344" y="2706139"/>
            <a:ext cx="1440192" cy="1440192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700338" y="4615767"/>
            <a:ext cx="5397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functional and reactive JavaScript framework for predictable code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797183"/>
      </p:ext>
    </p:extLst>
  </p:cSld>
  <p:clrMapOvr>
    <a:masterClrMapping/>
  </p:clrMapOvr>
  <p:transition spd="med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[img] components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3043"/>
          <a:stretch/>
        </p:blipFill>
        <p:spPr>
          <a:xfrm>
            <a:off x="4779123" y="2646670"/>
            <a:ext cx="5024096" cy="1905974"/>
          </a:xfrm>
          <a:prstGeom prst="rect">
            <a:avLst/>
          </a:prstGeom>
        </p:spPr>
      </p:pic>
      <p:sp>
        <p:nvSpPr>
          <p:cNvPr id="10" name="[label] components"/>
          <p:cNvSpPr txBox="1">
            <a:spLocks/>
          </p:cNvSpPr>
          <p:nvPr/>
        </p:nvSpPr>
        <p:spPr>
          <a:xfrm>
            <a:off x="716637" y="4049656"/>
            <a:ext cx="3600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all" dirty="0">
                <a:solidFill>
                  <a:schemeClr val="bg1">
                    <a:lumMod val="65000"/>
                  </a:schemeClr>
                </a:solidFill>
              </a:rPr>
              <a:t>components</a:t>
            </a:r>
            <a:endParaRPr lang="de-AT" sz="3200" cap="all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[img] architectur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541" y="1842221"/>
            <a:ext cx="5241474" cy="3514870"/>
          </a:xfrm>
          <a:prstGeom prst="rect">
            <a:avLst/>
          </a:prstGeom>
        </p:spPr>
      </p:pic>
      <p:sp>
        <p:nvSpPr>
          <p:cNvPr id="9" name="[label] architecture"/>
          <p:cNvSpPr txBox="1">
            <a:spLocks/>
          </p:cNvSpPr>
          <p:nvPr/>
        </p:nvSpPr>
        <p:spPr>
          <a:xfrm>
            <a:off x="716637" y="3149656"/>
            <a:ext cx="3600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all" dirty="0">
                <a:solidFill>
                  <a:schemeClr val="bg1">
                    <a:lumMod val="65000"/>
                  </a:schemeClr>
                </a:solidFill>
              </a:rPr>
              <a:t>architecture</a:t>
            </a:r>
            <a:endParaRPr lang="de-AT" sz="3200" cap="all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[img] name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3" r="14983"/>
          <a:stretch/>
        </p:blipFill>
        <p:spPr>
          <a:xfrm>
            <a:off x="4860925" y="1517045"/>
            <a:ext cx="5151438" cy="4165222"/>
          </a:xfrm>
          <a:prstGeom prst="rect">
            <a:avLst/>
          </a:prstGeom>
        </p:spPr>
      </p:pic>
      <p:sp>
        <p:nvSpPr>
          <p:cNvPr id="24" name="[label] name"/>
          <p:cNvSpPr txBox="1">
            <a:spLocks/>
          </p:cNvSpPr>
          <p:nvPr/>
        </p:nvSpPr>
        <p:spPr>
          <a:xfrm>
            <a:off x="716637" y="2249656"/>
            <a:ext cx="3600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cap="all" dirty="0"/>
              <a:t>Name</a:t>
            </a:r>
            <a:endParaRPr lang="de-AT" sz="3200" cap="all" dirty="0"/>
          </a:p>
        </p:txBody>
      </p:sp>
    </p:spTree>
    <p:extLst>
      <p:ext uri="{BB962C8B-B14F-4D97-AF65-F5344CB8AC3E}">
        <p14:creationId xmlns:p14="http://schemas.microsoft.com/office/powerpoint/2010/main" val="38321185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9" grpId="1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E7B0B33C-B6A9-47CA-91C6-964221ECC668}"/>
              </a:ext>
            </a:extLst>
          </p:cNvPr>
          <p:cNvSpPr/>
          <p:nvPr/>
        </p:nvSpPr>
        <p:spPr>
          <a:xfrm>
            <a:off x="2231203" y="2553216"/>
            <a:ext cx="6337356" cy="20928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In many frameworks the flow of data is </a:t>
            </a:r>
            <a:r>
              <a:rPr lang="en-US" sz="2400" i="1" dirty="0">
                <a:solidFill>
                  <a:schemeClr val="bg1"/>
                </a:solidFill>
              </a:rPr>
              <a:t>implicit</a:t>
            </a:r>
            <a:r>
              <a:rPr lang="en-US" sz="2400" dirty="0">
                <a:solidFill>
                  <a:schemeClr val="bg1"/>
                </a:solidFill>
              </a:rPr>
              <a:t>: you need to build a mental model of how data moves around in your app.</a:t>
            </a:r>
          </a:p>
          <a:p>
            <a:pPr algn="ctr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In Cycle.js, the flow of data is [more or less] clear by reading your code.</a:t>
            </a:r>
            <a:endParaRPr lang="de-A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4530"/>
      </p:ext>
    </p:extLst>
  </p:cSld>
  <p:clrMapOvr>
    <a:masterClrMapping/>
  </p:clrMapOvr>
  <p:transition spd="med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077528" y="3275699"/>
            <a:ext cx="580608" cy="64633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  <a:ea typeface="Segoe UI Emoji" panose="020B0502040204020203" pitchFamily="34" charset="0"/>
                <a:cs typeface="Times New Roman" panose="02020603050405020304" pitchFamily="18" charset="0"/>
              </a:rPr>
              <a:t>{ }</a:t>
            </a:r>
            <a:endParaRPr lang="de-AT" sz="3600" dirty="0">
              <a:solidFill>
                <a:schemeClr val="bg1"/>
              </a:solidFill>
              <a:latin typeface="+mj-lt"/>
              <a:ea typeface="Segoe UI Emoji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257872"/>
      </p:ext>
    </p:extLst>
  </p:cSld>
  <p:clrMapOvr>
    <a:masterClrMapping/>
  </p:clrMapOvr>
  <p:transition spd="med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028635" y="3337254"/>
            <a:ext cx="678391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de-AT" sz="2800" dirty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imes New Roman" panose="02020603050405020304" pitchFamily="18" charset="0"/>
              </a:rPr>
              <a:t>😍</a:t>
            </a:r>
          </a:p>
        </p:txBody>
      </p:sp>
      <p:sp>
        <p:nvSpPr>
          <p:cNvPr id="3" name="Rechteck 2"/>
          <p:cNvSpPr/>
          <p:nvPr/>
        </p:nvSpPr>
        <p:spPr>
          <a:xfrm>
            <a:off x="3662075" y="4751029"/>
            <a:ext cx="3411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hlinkClick r:id="rId2"/>
              </a:rPr>
              <a:t>https://github.com/cyclejs/time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532231" y="4344363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hlinkClick r:id="rId3"/>
              </a:rPr>
              <a:t>https://github.com/sartaj/pipe-me</a:t>
            </a:r>
            <a:endParaRPr lang="de-AT" dirty="0">
              <a:solidFill>
                <a:schemeClr val="bg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443792" y="5157695"/>
            <a:ext cx="5848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AT" dirty="0">
                <a:solidFill>
                  <a:schemeClr val="bg1"/>
                </a:solidFill>
                <a:hlinkClick r:id="rId4"/>
              </a:rPr>
              <a:t>https://github.com/cyclejs-community/awesome-cyclejs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33368"/>
      </p:ext>
    </p:extLst>
  </p:cSld>
  <p:clrMapOvr>
    <a:masterClrMapping/>
  </p:clrMapOvr>
  <p:transition spd="med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cap="all" dirty="0">
                <a:solidFill>
                  <a:schemeClr val="bg1"/>
                </a:solidFill>
              </a:rPr>
              <a:t>sources</a:t>
            </a:r>
            <a:endParaRPr lang="de-AT" sz="3600" cap="all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42484" y="1916484"/>
            <a:ext cx="9314796" cy="456789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2"/>
              </a:rPr>
              <a:t>The introduction to Reactive Programming you've been missing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3"/>
              </a:rPr>
              <a:t>Reactive MVC and the Virtual DOM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4"/>
              </a:rPr>
              <a:t>cycle.js.org</a:t>
            </a:r>
            <a:endParaRPr lang="en-US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5"/>
              </a:rPr>
              <a:t>CycleConf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[talks]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6"/>
              </a:rPr>
              <a:t>Learning how to ride: an introduction to Cycle.js</a:t>
            </a:r>
            <a:endParaRPr lang="en-US" dirty="0">
              <a:solidFill>
                <a:schemeClr val="bg1"/>
              </a:solidFill>
              <a:hlinkClick r:id="rId2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bg1"/>
                </a:solidFill>
                <a:hlinkClick r:id="rId7"/>
              </a:rPr>
              <a:t>Save time avoiding common mistakes using </a:t>
            </a:r>
            <a:r>
              <a:rPr lang="en-US" dirty="0" err="1">
                <a:solidFill>
                  <a:schemeClr val="bg1"/>
                </a:solidFill>
                <a:hlinkClick r:id="rId7"/>
              </a:rPr>
              <a:t>RxJS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[big recommendation]</a:t>
            </a:r>
          </a:p>
        </p:txBody>
      </p:sp>
    </p:spTree>
    <p:extLst>
      <p:ext uri="{BB962C8B-B14F-4D97-AF65-F5344CB8AC3E}">
        <p14:creationId xmlns:p14="http://schemas.microsoft.com/office/powerpoint/2010/main" val="1447968673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E854BC-2F7F-4988-8DB9-D2DDA240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Entwicklungsprozess</a:t>
            </a:r>
            <a:r>
              <a:rPr lang="en-US" dirty="0"/>
              <a:t>/Team/Mindset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A2CE8-0864-437B-BFB8-8213FF6C4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Workation</a:t>
            </a:r>
            <a:endParaRPr lang="en-US" dirty="0"/>
          </a:p>
          <a:p>
            <a:r>
              <a:rPr lang="en-US" dirty="0"/>
              <a:t>Meetings</a:t>
            </a:r>
          </a:p>
          <a:p>
            <a:r>
              <a:rPr lang="en-US" dirty="0" err="1"/>
              <a:t>Teamstruktur</a:t>
            </a:r>
            <a:r>
              <a:rPr lang="en-US" dirty="0"/>
              <a:t>/</a:t>
            </a:r>
            <a:r>
              <a:rPr lang="en-US" dirty="0" err="1"/>
              <a:t>heterogenes</a:t>
            </a:r>
            <a:r>
              <a:rPr lang="en-US" dirty="0"/>
              <a:t> Team</a:t>
            </a:r>
          </a:p>
          <a:p>
            <a:r>
              <a:rPr lang="en-US" dirty="0"/>
              <a:t>Jira/Confluence</a:t>
            </a:r>
          </a:p>
          <a:p>
            <a:r>
              <a:rPr lang="en-US" dirty="0" err="1"/>
              <a:t>viel</a:t>
            </a:r>
            <a:r>
              <a:rPr lang="en-US" dirty="0"/>
              <a:t> Zeit</a:t>
            </a:r>
            <a:endParaRPr lang="de-AT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0E6C1C2-3412-447B-A335-98D7281B5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5581" y="525399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0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3EB00-5F24-4573-87D8-510FC3F1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Git/Continuous Integration/Code Reviews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A8B6DF-79E7-4B77-BDA8-45CAF32B7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  <a:p>
            <a:r>
              <a:rPr lang="en-US" dirty="0"/>
              <a:t>GitHub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458561-89E1-4563-8D51-52CA44E6D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402" y="427846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5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271A5-5BAB-43FE-9E51-F719F4CF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through Types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5A2111-F6FF-43B3-827F-1679D7070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nlkl</a:t>
            </a:r>
            <a:r>
              <a:rPr lang="en-US" dirty="0"/>
              <a:t>/Optional</a:t>
            </a:r>
          </a:p>
          <a:p>
            <a:r>
              <a:rPr lang="en-US" dirty="0" err="1"/>
              <a:t>OneOf</a:t>
            </a:r>
            <a:endParaRPr lang="en-US" dirty="0"/>
          </a:p>
          <a:p>
            <a:r>
              <a:rPr lang="en-US" dirty="0" err="1"/>
              <a:t>ValueOf</a:t>
            </a:r>
            <a:endParaRPr lang="en-US" dirty="0"/>
          </a:p>
          <a:p>
            <a:r>
              <a:rPr lang="en-US" dirty="0"/>
              <a:t>Domain Modeling</a:t>
            </a:r>
          </a:p>
          <a:p>
            <a:r>
              <a:rPr lang="en-US" dirty="0"/>
              <a:t>Union Types/Sum Types</a:t>
            </a:r>
          </a:p>
          <a:p>
            <a:r>
              <a:rPr lang="en-US" dirty="0"/>
              <a:t>Why Exceptions are not the answer to everything, vs. Errors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F66A9E-47FE-430F-8631-E080A5BD0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5981" y="48328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7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95EE76-CA14-47BD-88F6-2929E0606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vs. FP Array Functions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3B16B3-5639-4B91-A0B1-3C4FD5F85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https://fsharpforfunandprofit.com/posts/expressions-vs-statements/</a:t>
            </a:r>
            <a:endParaRPr lang="de-AT" dirty="0"/>
          </a:p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105A63-934C-4FD1-8286-A48915DC8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1296" y="403880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4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11AE8-E7D8-4035-8043-8D5AFDBB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vs. Expressions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62B11D-7D73-46E3-B7CA-60816BB4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hlinkClick r:id="rId3"/>
              </a:rPr>
              <a:t>https://fsharpforfunandprofit.com/posts/expressions-vs-statements/</a:t>
            </a:r>
            <a:endParaRPr lang="de-AT" dirty="0"/>
          </a:p>
          <a:p>
            <a:r>
              <a:rPr lang="de-AT" dirty="0">
                <a:hlinkClick r:id="rId4"/>
              </a:rPr>
              <a:t>https://medium.com/javascript-scene/nested-ternaries-are-great-361bddd0f340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5D5175-5F79-41C5-B5A4-46143216F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7267" y="479221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0CAA6C-C8D4-49C4-9BDF-AC49D235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Pure/One-Line Functions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ED7E27-220F-4E84-B134-F789E3401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66B529-2156-4CA5-9B5C-207CE4D71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5581" y="573601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34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Docker">
      <a:dk1>
        <a:srgbClr val="364649"/>
      </a:dk1>
      <a:lt1>
        <a:sysClr val="window" lastClr="FFFFFF"/>
      </a:lt1>
      <a:dk2>
        <a:srgbClr val="44546A"/>
      </a:dk2>
      <a:lt2>
        <a:srgbClr val="E7E6E6"/>
      </a:lt2>
      <a:accent1>
        <a:srgbClr val="37B1D9"/>
      </a:accent1>
      <a:accent2>
        <a:srgbClr val="22A0C8"/>
      </a:accent2>
      <a:accent3>
        <a:srgbClr val="1D91B4"/>
      </a:accent3>
      <a:accent4>
        <a:srgbClr val="1B81A5"/>
      </a:accent4>
      <a:accent5>
        <a:srgbClr val="5B9BD5"/>
      </a:accent5>
      <a:accent6>
        <a:srgbClr val="70AD47"/>
      </a:accent6>
      <a:hlink>
        <a:srgbClr val="364649"/>
      </a:hlink>
      <a:folHlink>
        <a:srgbClr val="7A979D"/>
      </a:folHlink>
    </a:clrScheme>
    <a:fontScheme name="Benutzerdefiniert 1">
      <a:majorFont>
        <a:latin typeface="Lato Medium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Microsoft Office PowerPoint</Application>
  <PresentationFormat>Benutzerdefiniert</PresentationFormat>
  <Paragraphs>217</Paragraphs>
  <Slides>36</Slides>
  <Notes>28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5" baseType="lpstr">
      <vt:lpstr>Arial</vt:lpstr>
      <vt:lpstr>Calibri</vt:lpstr>
      <vt:lpstr>Fira Code</vt:lpstr>
      <vt:lpstr>Lato</vt:lpstr>
      <vt:lpstr>Lato Light</vt:lpstr>
      <vt:lpstr>Lato Medium</vt:lpstr>
      <vt:lpstr>Lato Thin</vt:lpstr>
      <vt:lpstr>Segoe UI Emoji</vt:lpstr>
      <vt:lpstr>Office</vt:lpstr>
      <vt:lpstr>DIE FALLE DES FALSCHEN SICHERHEITSGEFÜHLS</vt:lpstr>
      <vt:lpstr>PowerPoint-Präsentation</vt:lpstr>
      <vt:lpstr>PowerPoint-Präsentation</vt:lpstr>
      <vt:lpstr>Entwicklungsprozess/Team/Mindset</vt:lpstr>
      <vt:lpstr>Git/Continuous Integration/Code Reviews</vt:lpstr>
      <vt:lpstr>Safety through Types</vt:lpstr>
      <vt:lpstr>Loops vs. FP Array Functions</vt:lpstr>
      <vt:lpstr>IF Statements vs. Expressions</vt:lpstr>
      <vt:lpstr>Pure/One-Line Functions</vt:lpstr>
      <vt:lpstr>DSLs</vt:lpstr>
      <vt:lpstr>Dev-Tools</vt:lpstr>
      <vt:lpstr>Outlook: The Compiler as Your Friend (Idris, Liquid Haskell, …)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Pure Functions no side effects</vt:lpstr>
      <vt:lpstr>PowerPoint-Präsentation</vt:lpstr>
      <vt:lpstr>declarative “What” not “how”</vt:lpstr>
      <vt:lpstr>PowerPoint-Präsentation</vt:lpstr>
      <vt:lpstr>PowerPoint-Präsentation</vt:lpstr>
      <vt:lpstr>Inversion of Control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FALLE DES FALSCHEN SICHERHEITSGEFÜHLS</dc:title>
  <dc:creator>Bernhard Mayr</dc:creator>
  <cp:lastModifiedBy>Bernhard Mayr</cp:lastModifiedBy>
  <cp:revision>20</cp:revision>
  <dcterms:created xsi:type="dcterms:W3CDTF">2018-12-03T07:54:51Z</dcterms:created>
  <dcterms:modified xsi:type="dcterms:W3CDTF">2018-12-04T08:42:54Z</dcterms:modified>
</cp:coreProperties>
</file>